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34"/>
  </p:notesMasterIdLst>
  <p:handoutMasterIdLst>
    <p:handoutMasterId r:id="rId35"/>
  </p:handoutMasterIdLst>
  <p:sldIdLst>
    <p:sldId id="256" r:id="rId5"/>
    <p:sldId id="259" r:id="rId6"/>
    <p:sldId id="264" r:id="rId7"/>
    <p:sldId id="267" r:id="rId8"/>
    <p:sldId id="268" r:id="rId9"/>
    <p:sldId id="285" r:id="rId10"/>
    <p:sldId id="286" r:id="rId11"/>
    <p:sldId id="288" r:id="rId12"/>
    <p:sldId id="289" r:id="rId13"/>
    <p:sldId id="269" r:id="rId14"/>
    <p:sldId id="263" r:id="rId15"/>
    <p:sldId id="270" r:id="rId16"/>
    <p:sldId id="278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62" r:id="rId25"/>
    <p:sldId id="265" r:id="rId26"/>
    <p:sldId id="279" r:id="rId27"/>
    <p:sldId id="280" r:id="rId28"/>
    <p:sldId id="281" r:id="rId29"/>
    <p:sldId id="282" r:id="rId30"/>
    <p:sldId id="283" r:id="rId31"/>
    <p:sldId id="284" r:id="rId32"/>
    <p:sldId id="260" r:id="rId33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B83CC1-60DF-FAD7-D900-EF170BE9BC6B}" v="37" dt="2022-06-27T19:59:19.025"/>
    <p1510:client id="{5598573F-F725-4757-E242-61316EFF0BE3}" v="1446" dt="2022-06-27T14:19:23.007"/>
    <p1510:client id="{5FA6C199-A1FB-37D8-D819-7CD4C540297B}" v="330" dt="2022-06-27T11:54:28.343"/>
    <p1510:client id="{905E4184-EEAA-AC31-E623-4B48F5C33727}" v="546" dt="2022-06-27T11:00:55.072"/>
    <p1510:client id="{A0ED628C-26CD-B169-B8D8-5B330D2324BE}" v="726" dt="2022-06-27T22:25:24.642"/>
    <p1510:client id="{D765E2AB-6E38-4661-0094-DE6AAD266D04}" v="608" dt="2022-06-27T12:52:38.696"/>
    <p1510:client id="{E24F9BFA-8576-BC2E-4C3B-72D1B2B90CA7}" v="1" dt="2022-06-27T22:30:28.041"/>
    <p1510:client id="{FF549E11-068C-1DED-F61B-BAB408836596}" v="1254" dt="2022-06-28T17:27:06.8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de-DE" noProof="0"/>
            <a:t>Low-Code im Kontext von Business </a:t>
          </a:r>
          <a:r>
            <a:rPr lang="de-DE" noProof="0">
              <a:latin typeface="Gill Sans MT" panose="020B0502020104020203"/>
            </a:rPr>
            <a:t>Analytics</a:t>
          </a:r>
          <a:r>
            <a:rPr lang="de-DE" noProof="0"/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de-DE" noProof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de-DE" noProof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de-DE" noProof="0"/>
            <a:t>Low-Code in Unternehmen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de-DE" noProof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de-DE" noProof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de-DE" noProof="0"/>
            <a:t>Grenzen von Low-Code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de-DE" noProof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de-DE" noProof="0"/>
        </a:p>
      </dgm:t>
    </dgm:pt>
    <dgm:pt modelId="{0B068C9A-6F8E-4166-8A71-BD83E82E38F0}">
      <dgm:prSet/>
      <dgm:spPr/>
      <dgm:t>
        <a:bodyPr/>
        <a:lstStyle/>
        <a:p>
          <a:r>
            <a:rPr lang="de-DE"/>
            <a:t>Live-Demo</a:t>
          </a:r>
        </a:p>
      </dgm:t>
    </dgm:pt>
    <dgm:pt modelId="{261D0B87-325D-49CB-91FA-F74F429FE751}" type="parTrans" cxnId="{64697F77-28F4-4381-B9E0-CDF42736AFD2}">
      <dgm:prSet/>
      <dgm:spPr/>
      <dgm:t>
        <a:bodyPr/>
        <a:lstStyle/>
        <a:p>
          <a:endParaRPr lang="de-DE"/>
        </a:p>
      </dgm:t>
    </dgm:pt>
    <dgm:pt modelId="{536DEFD6-C931-4384-9FE1-126943F7C344}" type="sibTrans" cxnId="{64697F77-28F4-4381-B9E0-CDF42736AFD2}">
      <dgm:prSet/>
      <dgm:spPr/>
      <dgm:t>
        <a:bodyPr/>
        <a:lstStyle/>
        <a:p>
          <a:endParaRPr lang="de-DE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E4B94E6A-9BBC-40B3-BC8C-166089B5039F}" type="pres">
      <dgm:prSet presAssocID="{0B068C9A-6F8E-4166-8A71-BD83E82E38F0}" presName="text_4" presStyleLbl="node1" presStyleIdx="3" presStyleCnt="4">
        <dgm:presLayoutVars>
          <dgm:bulletEnabled val="1"/>
        </dgm:presLayoutVars>
      </dgm:prSet>
      <dgm:spPr/>
    </dgm:pt>
    <dgm:pt modelId="{216A87CA-9401-4F46-A7ED-560EA069F728}" type="pres">
      <dgm:prSet presAssocID="{0B068C9A-6F8E-4166-8A71-BD83E82E38F0}" presName="accent_4" presStyleCnt="0"/>
      <dgm:spPr/>
    </dgm:pt>
    <dgm:pt modelId="{B7AE6269-E239-4086-A6E4-64F1D623D936}" type="pres">
      <dgm:prSet presAssocID="{0B068C9A-6F8E-4166-8A71-BD83E82E38F0}" presName="accentRepeatNode" presStyleLbl="solidFgAcc1" presStyleIdx="3" presStyleCnt="4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8CA5F571-3E02-48FC-B930-CA7E8EAFAADA}" type="presOf" srcId="{0B068C9A-6F8E-4166-8A71-BD83E82E38F0}" destId="{E4B94E6A-9BBC-40B3-BC8C-166089B5039F}" srcOrd="0" destOrd="0" presId="urn:microsoft.com/office/officeart/2008/layout/VerticalCurvedList"/>
    <dgm:cxn modelId="{64697F77-28F4-4381-B9E0-CDF42736AFD2}" srcId="{7E5AA53B-3EEE-4DE4-BB81-9044890C2946}" destId="{0B068C9A-6F8E-4166-8A71-BD83E82E38F0}" srcOrd="3" destOrd="0" parTransId="{261D0B87-325D-49CB-91FA-F74F429FE751}" sibTransId="{536DEFD6-C931-4384-9FE1-126943F7C344}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41A458F7-4F57-426F-AF4C-10BC2F772E10}" type="presParOf" srcId="{90561C55-3C6E-4D53-85E1-2C50BCDDA392}" destId="{E4B94E6A-9BBC-40B3-BC8C-166089B5039F}" srcOrd="7" destOrd="0" presId="urn:microsoft.com/office/officeart/2008/layout/VerticalCurvedList"/>
    <dgm:cxn modelId="{9248E89A-7960-445C-9076-EB8BE67D4459}" type="presParOf" srcId="{90561C55-3C6E-4D53-85E1-2C50BCDDA392}" destId="{216A87CA-9401-4F46-A7ED-560EA069F728}" srcOrd="8" destOrd="0" presId="urn:microsoft.com/office/officeart/2008/layout/VerticalCurvedList"/>
    <dgm:cxn modelId="{0DB6221A-88D5-4D05-830A-1A94C4E5AB09}" type="presParOf" srcId="{216A87CA-9401-4F46-A7ED-560EA069F728}" destId="{B7AE6269-E239-4086-A6E4-64F1D623D93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55880" rIns="55880" bIns="55880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noProof="0"/>
            <a:t>Low-Code im Kontext von Business </a:t>
          </a:r>
          <a:r>
            <a:rPr lang="de-DE" sz="2200" kern="1200" noProof="0">
              <a:latin typeface="Gill Sans MT" panose="020B0502020104020203"/>
            </a:rPr>
            <a:t>Analytics</a:t>
          </a:r>
          <a:r>
            <a:rPr lang="de-DE" sz="2200" kern="1200" noProof="0"/>
            <a:t>	</a:t>
          </a:r>
        </a:p>
      </dsp:txBody>
      <dsp:txXfrm>
        <a:off x="404618" y="273995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55880" rIns="55880" bIns="55880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noProof="0"/>
            <a:t>Low-Code in Unternehmen</a:t>
          </a:r>
        </a:p>
      </dsp:txBody>
      <dsp:txXfrm>
        <a:off x="718958" y="1096552"/>
        <a:ext cx="6088001" cy="548276"/>
      </dsp:txXfrm>
    </dsp:sp>
    <dsp:sp modelId="{3F8116AC-FAC3-4E95-9865-93CCFEB191B9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55880" rIns="55880" bIns="55880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noProof="0"/>
            <a:t>Grenzen von Low-Code</a:t>
          </a:r>
        </a:p>
      </dsp:txBody>
      <dsp:txXfrm>
        <a:off x="718958" y="1919109"/>
        <a:ext cx="6088001" cy="548276"/>
      </dsp:txXfrm>
    </dsp:sp>
    <dsp:sp modelId="{A965097E-32F1-4AB8-8C4E-2814A7596B2F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B94E6A-9BBC-40B3-BC8C-166089B5039F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Live-Demo</a:t>
          </a:r>
        </a:p>
      </dsp:txBody>
      <dsp:txXfrm>
        <a:off x="404618" y="2741666"/>
        <a:ext cx="6402340" cy="548276"/>
      </dsp:txXfrm>
    </dsp:sp>
    <dsp:sp modelId="{B7AE6269-E239-4086-A6E4-64F1D623D936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4A2EA4-0B56-441C-A9D3-5AD09C9F1422}" type="datetime1">
              <a:rPr lang="de-DE" smtClean="0"/>
              <a:t>28.06.2022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85CE-6145-404E-B599-68FDF26648DF}" type="datetime1">
              <a:rPr lang="de-DE" smtClean="0"/>
              <a:pPr/>
              <a:t>28.06.2022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AC03BF4-324D-444B-B2B4-5879EFE83EC5}" type="datetime1">
              <a:rPr lang="de-DE" noProof="0" smtClean="0"/>
              <a:t>28.06.2022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14D70A-F3C5-4A6E-9522-4175BD08EA7F}" type="datetime1">
              <a:rPr lang="de-DE" noProof="0" smtClean="0"/>
              <a:t>28.06.2022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4688D79-9856-49D3-A6E5-0DDD62E7F21D}" type="datetime1">
              <a:rPr lang="de-DE" noProof="0" smtClean="0"/>
              <a:t>28.06.2022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DE1979-03AF-4780-AA12-4B63DE69AC45}" type="datetime1">
              <a:rPr lang="de-DE" noProof="0" smtClean="0"/>
              <a:t>28.06.2022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5D6A1D9F-0411-49EB-8C99-09648CED7900}" type="datetime1">
              <a:rPr lang="de-DE" noProof="0" smtClean="0"/>
              <a:t>28.06.2022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277A7A-EAFE-4BD9-883A-190BF6213361}" type="datetime1">
              <a:rPr lang="de-DE" noProof="0" smtClean="0"/>
              <a:t>28.06.2022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7AF743-5D3F-4201-BC3F-6547FAFA22B9}" type="datetime1">
              <a:rPr lang="de-DE" noProof="0" smtClean="0"/>
              <a:t>28.06.2022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69A12-2F55-4BC0-8DE6-9A20F0D713DC}" type="datetime1">
              <a:rPr lang="de-DE" noProof="0" smtClean="0"/>
              <a:t>28.06.2022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7" name="Rechtec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12B84F-57B3-4CC5-9030-860002DF7D30}" type="datetime1">
              <a:rPr lang="de-DE" noProof="0" smtClean="0"/>
              <a:t>28.06.2022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79E7381-8FDF-40EE-9279-25401C84A40A}" type="datetime1">
              <a:rPr lang="de-DE" noProof="0" smtClean="0"/>
              <a:t>28.06.2022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89B38-3700-4F31-B929-FDC2A865E208}" type="datetime1">
              <a:rPr lang="de-DE" noProof="0" smtClean="0"/>
              <a:t>28.06.2022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43214D96-B3C8-4F1E-B664-5DE2819FAB83}" type="datetime1">
              <a:rPr lang="de-DE" noProof="0" smtClean="0"/>
              <a:t>28.06.2022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9" name="Rechtec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ec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htec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7" name="Bild 6" descr="Digitale Verbindu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500752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de-DE" sz="4800">
                <a:solidFill>
                  <a:schemeClr val="bg1"/>
                </a:solidFill>
              </a:rPr>
              <a:t>Low-Code-realisierung von </a:t>
            </a:r>
            <a:r>
              <a:rPr lang="de-DE" sz="4800" err="1">
                <a:solidFill>
                  <a:schemeClr val="bg1"/>
                </a:solidFill>
              </a:rPr>
              <a:t>business</a:t>
            </a:r>
            <a:r>
              <a:rPr lang="de-DE" sz="4800">
                <a:solidFill>
                  <a:schemeClr val="bg1"/>
                </a:solidFill>
              </a:rPr>
              <a:t> </a:t>
            </a:r>
            <a:r>
              <a:rPr lang="de-DE" sz="4800" err="1">
                <a:solidFill>
                  <a:schemeClr val="bg1"/>
                </a:solidFill>
              </a:rPr>
              <a:t>analytics</a:t>
            </a:r>
            <a:r>
              <a:rPr lang="de-DE" sz="4800">
                <a:solidFill>
                  <a:schemeClr val="bg1"/>
                </a:solidFill>
              </a:rPr>
              <a:t>-projekten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582538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de-DE">
                <a:solidFill>
                  <a:srgbClr val="7CEBFF"/>
                </a:solidFill>
              </a:rPr>
              <a:t>David </a:t>
            </a:r>
            <a:r>
              <a:rPr lang="de-DE" err="1">
                <a:solidFill>
                  <a:srgbClr val="7CEBFF"/>
                </a:solidFill>
              </a:rPr>
              <a:t>kalus</a:t>
            </a:r>
            <a:r>
              <a:rPr lang="de-DE">
                <a:solidFill>
                  <a:srgbClr val="7CEBFF"/>
                </a:solidFill>
              </a:rPr>
              <a:t>, </a:t>
            </a:r>
            <a:r>
              <a:rPr lang="de-DE" err="1">
                <a:solidFill>
                  <a:srgbClr val="7CEBFF"/>
                </a:solidFill>
              </a:rPr>
              <a:t>furkan</a:t>
            </a:r>
            <a:r>
              <a:rPr lang="de-DE">
                <a:solidFill>
                  <a:srgbClr val="7CEBFF"/>
                </a:solidFill>
              </a:rPr>
              <a:t> </a:t>
            </a:r>
            <a:r>
              <a:rPr lang="de-DE" err="1">
                <a:solidFill>
                  <a:srgbClr val="7CEBFF"/>
                </a:solidFill>
              </a:rPr>
              <a:t>kayadelen</a:t>
            </a:r>
            <a:r>
              <a:rPr lang="de-DE">
                <a:solidFill>
                  <a:srgbClr val="7CEBFF"/>
                </a:solidFill>
              </a:rPr>
              <a:t>, </a:t>
            </a:r>
            <a:r>
              <a:rPr lang="de-DE" err="1">
                <a:solidFill>
                  <a:srgbClr val="7CEBFF"/>
                </a:solidFill>
              </a:rPr>
              <a:t>kevin</a:t>
            </a:r>
            <a:r>
              <a:rPr lang="de-DE">
                <a:solidFill>
                  <a:srgbClr val="7CEBFF"/>
                </a:solidFill>
              </a:rPr>
              <a:t> </a:t>
            </a:r>
            <a:r>
              <a:rPr lang="de-DE" err="1">
                <a:solidFill>
                  <a:srgbClr val="7CEBFF"/>
                </a:solidFill>
              </a:rPr>
              <a:t>dreyer</a:t>
            </a:r>
            <a:r>
              <a:rPr lang="de-DE">
                <a:solidFill>
                  <a:srgbClr val="7CEBFF"/>
                </a:solidFill>
              </a:rPr>
              <a:t>, </a:t>
            </a:r>
            <a:r>
              <a:rPr lang="de-DE" err="1">
                <a:solidFill>
                  <a:srgbClr val="7CEBFF"/>
                </a:solidFill>
              </a:rPr>
              <a:t>louis</a:t>
            </a:r>
            <a:r>
              <a:rPr lang="de-DE">
                <a:solidFill>
                  <a:srgbClr val="7CEBFF"/>
                </a:solidFill>
              </a:rPr>
              <a:t> </a:t>
            </a:r>
            <a:r>
              <a:rPr lang="de-DE" err="1">
                <a:solidFill>
                  <a:srgbClr val="7CEBFF"/>
                </a:solidFill>
              </a:rPr>
              <a:t>punak</a:t>
            </a:r>
            <a:endParaRPr lang="de-DE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5C49-DD3D-FD36-5CC6-04DED2AC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Low-code im unternehmen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752B96-B0C1-42A5-FF8C-583A7281EF84}"/>
              </a:ext>
            </a:extLst>
          </p:cNvPr>
          <p:cNvSpPr txBox="1"/>
          <p:nvPr/>
        </p:nvSpPr>
        <p:spPr>
          <a:xfrm>
            <a:off x="371856" y="1999488"/>
            <a:ext cx="4334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Voraussetzungen für eine Einführung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022A8E-DA2D-B5C6-221C-FDF7C134E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22892"/>
            <a:ext cx="11029615" cy="333486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de-DE" sz="2400"/>
          </a:p>
          <a:p>
            <a:pPr marL="324485" lvl="1" indent="0">
              <a:buNone/>
            </a:pPr>
            <a:endParaRPr lang="de-DE"/>
          </a:p>
          <a:p>
            <a:pPr marL="0" indent="0">
              <a:buNone/>
            </a:pPr>
            <a:r>
              <a:rPr lang="de-DE">
                <a:ea typeface="+mn-lt"/>
                <a:cs typeface="+mn-lt"/>
              </a:rPr>
              <a:t>Mitarbeiter:</a:t>
            </a:r>
            <a:r>
              <a:rPr lang="de-DE" sz="1800">
                <a:ea typeface="+mn-lt"/>
                <a:cs typeface="+mn-lt"/>
              </a:rPr>
              <a:t> </a:t>
            </a:r>
            <a:endParaRPr lang="en-US" sz="1800">
              <a:ea typeface="+mn-lt"/>
              <a:cs typeface="+mn-lt"/>
            </a:endParaRPr>
          </a:p>
          <a:p>
            <a:pPr marL="899795" lvl="2" indent="-269875">
              <a:buFont typeface="Wingdings 2"/>
            </a:pPr>
            <a:r>
              <a:rPr lang="de-DE" sz="1800">
                <a:ea typeface="+mn-lt"/>
                <a:cs typeface="+mn-lt"/>
              </a:rPr>
              <a:t>Mitarbeiter sind wichtig bei einer Einführung</a:t>
            </a:r>
          </a:p>
          <a:p>
            <a:pPr marL="899795" lvl="2" indent="-269875">
              <a:buFont typeface="Wingdings 2"/>
            </a:pPr>
            <a:r>
              <a:rPr lang="de-DE" sz="1800">
                <a:ea typeface="+mn-lt"/>
                <a:cs typeface="+mn-lt"/>
              </a:rPr>
              <a:t>Es muss ein perfektes Mischverhältnis aus Unternehmern </a:t>
            </a:r>
            <a:endParaRPr lang="de-DE">
              <a:ea typeface="+mn-lt"/>
              <a:cs typeface="+mn-lt"/>
            </a:endParaRPr>
          </a:p>
          <a:p>
            <a:pPr marL="629920" lvl="2" indent="0">
              <a:buNone/>
            </a:pPr>
            <a:r>
              <a:rPr lang="de-DE" sz="1800">
                <a:ea typeface="+mn-lt"/>
                <a:cs typeface="+mn-lt"/>
              </a:rPr>
              <a:t>    und Programmierern gebildet werden</a:t>
            </a:r>
            <a:endParaRPr lang="de-DE"/>
          </a:p>
          <a:p>
            <a:pPr marL="899795" lvl="2" indent="-269875">
              <a:buFont typeface="Wingdings 2"/>
            </a:pPr>
            <a:r>
              <a:rPr lang="de-DE" sz="1800">
                <a:ea typeface="+mn-lt"/>
                <a:cs typeface="+mn-lt"/>
              </a:rPr>
              <a:t>Die User müssen für diese Umstellung geschult werden</a:t>
            </a:r>
          </a:p>
          <a:p>
            <a:pPr marL="899795" lvl="2" indent="-269875">
              <a:buFont typeface="Wingdings 2"/>
            </a:pPr>
            <a:r>
              <a:rPr lang="de-DE" sz="1800"/>
              <a:t>Mitarbeiter sollten Programmier-Basics haben</a:t>
            </a:r>
          </a:p>
          <a:p>
            <a:pPr marL="899795" lvl="2" indent="-269875"/>
            <a:endParaRPr lang="de-DE"/>
          </a:p>
          <a:p>
            <a:pPr marL="899795" lvl="2" indent="-269875"/>
            <a:endParaRPr lang="de-DE"/>
          </a:p>
        </p:txBody>
      </p:sp>
      <p:pic>
        <p:nvPicPr>
          <p:cNvPr id="12" name="Grafik 12">
            <a:extLst>
              <a:ext uri="{FF2B5EF4-FFF2-40B4-BE49-F238E27FC236}">
                <a16:creationId xmlns:a16="http://schemas.microsoft.com/office/drawing/2014/main" id="{BC629C9C-7E7A-8F58-FE4C-8DA352D00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136" y="2421690"/>
            <a:ext cx="3822192" cy="358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06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5C49-DD3D-FD36-5CC6-04DED2AC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Low-code im unternehmen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752B96-B0C1-42A5-FF8C-583A7281EF84}"/>
              </a:ext>
            </a:extLst>
          </p:cNvPr>
          <p:cNvSpPr txBox="1"/>
          <p:nvPr/>
        </p:nvSpPr>
        <p:spPr>
          <a:xfrm>
            <a:off x="371856" y="1999488"/>
            <a:ext cx="4334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5991D4-CEDF-9074-0C9A-91EB0244EF7E}"/>
              </a:ext>
            </a:extLst>
          </p:cNvPr>
          <p:cNvSpPr txBox="1"/>
          <p:nvPr/>
        </p:nvSpPr>
        <p:spPr>
          <a:xfrm>
            <a:off x="371856" y="1950720"/>
            <a:ext cx="4334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Voraussetzungen für eine Einführung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D1F4095-4890-4A1B-0845-3E3BFF4E1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312" y="1889948"/>
            <a:ext cx="11029615" cy="333486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de-DE" sz="2400"/>
          </a:p>
          <a:p>
            <a:pPr marL="324485" lvl="1" indent="0">
              <a:buNone/>
            </a:pPr>
            <a:endParaRPr lang="de-DE"/>
          </a:p>
          <a:p>
            <a:pPr marL="0" indent="0">
              <a:buNone/>
            </a:pPr>
            <a:r>
              <a:rPr lang="de-DE">
                <a:ea typeface="+mn-lt"/>
                <a:cs typeface="+mn-lt"/>
              </a:rPr>
              <a:t>Low-Code-Entwicklungsplattform:</a:t>
            </a:r>
            <a:r>
              <a:rPr lang="de-DE" sz="1800">
                <a:ea typeface="+mn-lt"/>
                <a:cs typeface="+mn-lt"/>
              </a:rPr>
              <a:t> </a:t>
            </a:r>
            <a:endParaRPr lang="en-US" sz="1800">
              <a:ea typeface="+mn-lt"/>
              <a:cs typeface="+mn-lt"/>
            </a:endParaRPr>
          </a:p>
          <a:p>
            <a:pPr marL="899795" lvl="2" indent="-269875">
              <a:buFont typeface="Wingdings 2"/>
            </a:pPr>
            <a:r>
              <a:rPr lang="de-DE" sz="1800">
                <a:ea typeface="+mn-lt"/>
                <a:cs typeface="+mn-lt"/>
              </a:rPr>
              <a:t>Die Entwicklungsplattform ist der wichtigste Aspekt bei der Einführung</a:t>
            </a:r>
          </a:p>
          <a:p>
            <a:pPr marL="899795" lvl="2" indent="-269875">
              <a:buFont typeface="Wingdings 2"/>
            </a:pPr>
            <a:r>
              <a:rPr lang="de-DE" sz="1800"/>
              <a:t>Müssen gewisse Standards erfüllen wie </a:t>
            </a:r>
            <a:r>
              <a:rPr lang="de-DE" sz="1800" err="1"/>
              <a:t>z.B</a:t>
            </a:r>
            <a:r>
              <a:rPr lang="de-DE" sz="1800"/>
              <a:t> hohe Performance, hohe Sicherheitsstandards oder den Support</a:t>
            </a:r>
          </a:p>
          <a:p>
            <a:pPr marL="899795" lvl="2" indent="-269875">
              <a:buFont typeface="Wingdings 2"/>
            </a:pPr>
            <a:r>
              <a:rPr lang="de-DE" sz="1800">
                <a:ea typeface="+mn-lt"/>
                <a:cs typeface="+mn-lt"/>
              </a:rPr>
              <a:t>Marktführer ist </a:t>
            </a:r>
            <a:r>
              <a:rPr lang="de-DE" sz="1800" err="1">
                <a:ea typeface="+mn-lt"/>
                <a:cs typeface="+mn-lt"/>
              </a:rPr>
              <a:t>Mendix</a:t>
            </a:r>
            <a:r>
              <a:rPr lang="de-DE" sz="1800">
                <a:ea typeface="+mn-lt"/>
                <a:cs typeface="+mn-lt"/>
              </a:rPr>
              <a:t> (Siemens)</a:t>
            </a:r>
          </a:p>
          <a:p>
            <a:pPr marL="899795" lvl="2" indent="-269875">
              <a:buFont typeface="Wingdings 2"/>
            </a:pPr>
            <a:r>
              <a:rPr lang="de-DE" sz="1800"/>
              <a:t>Weitere Plattformen sind MS-Powerapps oder </a:t>
            </a:r>
            <a:r>
              <a:rPr lang="de-DE" sz="1800" err="1"/>
              <a:t>Zoho</a:t>
            </a:r>
            <a:r>
              <a:rPr lang="de-DE" sz="1800"/>
              <a:t> Creator</a:t>
            </a:r>
          </a:p>
          <a:p>
            <a:pPr marL="899795" lvl="2" indent="-269875"/>
            <a:endParaRPr lang="de-DE"/>
          </a:p>
          <a:p>
            <a:pPr marL="899795" lvl="2" indent="-269875"/>
            <a:endParaRPr lang="de-DE"/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BC70DDD7-F7DF-A7E1-5461-E6008D94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816" y="4129467"/>
            <a:ext cx="1993392" cy="1043561"/>
          </a:xfrm>
          <a:prstGeom prst="rect">
            <a:avLst/>
          </a:prstGeom>
        </p:spPr>
      </p:pic>
      <p:pic>
        <p:nvPicPr>
          <p:cNvPr id="5" name="Grafik 12">
            <a:extLst>
              <a:ext uri="{FF2B5EF4-FFF2-40B4-BE49-F238E27FC236}">
                <a16:creationId xmlns:a16="http://schemas.microsoft.com/office/drawing/2014/main" id="{D3DAE919-C4CF-185F-71FA-9E4C77766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432" y="5152708"/>
            <a:ext cx="2164080" cy="1002664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60B9C90B-C9EF-92A9-444D-2C44B769C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192" y="5573951"/>
            <a:ext cx="1816608" cy="100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12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5C49-DD3D-FD36-5CC6-04DED2AC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Low-code im unternehmen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752B96-B0C1-42A5-FF8C-583A7281EF84}"/>
              </a:ext>
            </a:extLst>
          </p:cNvPr>
          <p:cNvSpPr txBox="1"/>
          <p:nvPr/>
        </p:nvSpPr>
        <p:spPr>
          <a:xfrm>
            <a:off x="371856" y="1999488"/>
            <a:ext cx="4334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5991D4-CEDF-9074-0C9A-91EB0244EF7E}"/>
              </a:ext>
            </a:extLst>
          </p:cNvPr>
          <p:cNvSpPr txBox="1"/>
          <p:nvPr/>
        </p:nvSpPr>
        <p:spPr>
          <a:xfrm>
            <a:off x="371856" y="1950720"/>
            <a:ext cx="4334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Voraussetzungen für eine Einführung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D1F4095-4890-4A1B-0845-3E3BFF4E1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312" y="1889948"/>
            <a:ext cx="11029615" cy="333486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de-DE" sz="2400"/>
          </a:p>
          <a:p>
            <a:pPr marL="324485" lvl="1" indent="0">
              <a:buNone/>
            </a:pPr>
            <a:endParaRPr lang="de-DE"/>
          </a:p>
          <a:p>
            <a:pPr marL="0" indent="0">
              <a:buNone/>
            </a:pPr>
            <a:r>
              <a:rPr lang="en-US" err="1">
                <a:ea typeface="+mn-lt"/>
                <a:cs typeface="+mn-lt"/>
              </a:rPr>
              <a:t>Finanzen</a:t>
            </a:r>
            <a:endParaRPr lang="en-US" sz="1800">
              <a:ea typeface="+mn-lt"/>
              <a:cs typeface="+mn-lt"/>
            </a:endParaRPr>
          </a:p>
          <a:p>
            <a:pPr marL="899795" lvl="2" indent="-269875">
              <a:buFont typeface="Wingdings 2"/>
            </a:pPr>
            <a:r>
              <a:rPr lang="de-DE" sz="1800">
                <a:ea typeface="+mn-lt"/>
                <a:cs typeface="+mn-lt"/>
              </a:rPr>
              <a:t>Die IT-Abteilung hat häufig ein begrenztes Budget</a:t>
            </a:r>
          </a:p>
          <a:p>
            <a:pPr marL="899795" lvl="2" indent="-269875">
              <a:buFont typeface="Wingdings 2"/>
            </a:pPr>
            <a:r>
              <a:rPr lang="de-DE" sz="1800"/>
              <a:t>In allen Branchen laut dem amerikanischen </a:t>
            </a:r>
          </a:p>
          <a:p>
            <a:pPr marL="899795" lvl="2" indent="-269875">
              <a:buFont typeface="Wingdings 2"/>
            </a:pPr>
            <a:r>
              <a:rPr lang="de-DE" sz="1800"/>
              <a:t>Softwareunternehmen "</a:t>
            </a:r>
            <a:r>
              <a:rPr lang="de-DE" sz="1800" err="1"/>
              <a:t>Flexera</a:t>
            </a:r>
            <a:r>
              <a:rPr lang="de-DE" sz="1800"/>
              <a:t>" nur 8,2% des Gesamtumsatzes</a:t>
            </a:r>
            <a:endParaRPr lang="de-DE"/>
          </a:p>
          <a:p>
            <a:pPr marL="899795" lvl="2" indent="-269875">
              <a:buFont typeface="Wingdings 2"/>
            </a:pPr>
            <a:r>
              <a:rPr lang="de-DE" sz="1800">
                <a:ea typeface="+mn-lt"/>
                <a:cs typeface="+mn-lt"/>
              </a:rPr>
              <a:t>Bei Einführung braucht man gewisses Budget</a:t>
            </a:r>
          </a:p>
          <a:p>
            <a:pPr marL="899795" lvl="2" indent="-269875">
              <a:buFont typeface="Wingdings 2"/>
            </a:pPr>
            <a:r>
              <a:rPr lang="de-DE" sz="1800"/>
              <a:t>Grund dafür sind vor allem Lizenzkosten und Abonnements</a:t>
            </a:r>
          </a:p>
          <a:p>
            <a:pPr marL="899795" lvl="2" indent="-269875"/>
            <a:endParaRPr lang="de-DE"/>
          </a:p>
          <a:p>
            <a:pPr marL="899795" lvl="2" indent="-269875"/>
            <a:endParaRPr lang="de-DE"/>
          </a:p>
        </p:txBody>
      </p:sp>
      <p:pic>
        <p:nvPicPr>
          <p:cNvPr id="12" name="Grafik 12">
            <a:extLst>
              <a:ext uri="{FF2B5EF4-FFF2-40B4-BE49-F238E27FC236}">
                <a16:creationId xmlns:a16="http://schemas.microsoft.com/office/drawing/2014/main" id="{CA58803C-0AEB-F618-399B-0DB5E899C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336" y="2568004"/>
            <a:ext cx="2164080" cy="1002664"/>
          </a:xfrm>
          <a:prstGeom prst="rect">
            <a:avLst/>
          </a:prstGeom>
        </p:spPr>
      </p:pic>
      <p:pic>
        <p:nvPicPr>
          <p:cNvPr id="13" name="Grafik 13">
            <a:extLst>
              <a:ext uri="{FF2B5EF4-FFF2-40B4-BE49-F238E27FC236}">
                <a16:creationId xmlns:a16="http://schemas.microsoft.com/office/drawing/2014/main" id="{2159C63C-1DCA-0503-B2B2-D9B1CC85B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336" y="3571875"/>
            <a:ext cx="2164080" cy="1012698"/>
          </a:xfrm>
          <a:prstGeom prst="rect">
            <a:avLst/>
          </a:prstGeom>
        </p:spPr>
      </p:pic>
      <p:pic>
        <p:nvPicPr>
          <p:cNvPr id="14" name="Grafik 14">
            <a:extLst>
              <a:ext uri="{FF2B5EF4-FFF2-40B4-BE49-F238E27FC236}">
                <a16:creationId xmlns:a16="http://schemas.microsoft.com/office/drawing/2014/main" id="{CCE99835-F9C1-8B0A-982B-6AF91ABE5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816" y="4504944"/>
            <a:ext cx="2133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84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5C49-DD3D-FD36-5CC6-04DED2AC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Low-code im unternehmen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752B96-B0C1-42A5-FF8C-583A7281EF84}"/>
              </a:ext>
            </a:extLst>
          </p:cNvPr>
          <p:cNvSpPr txBox="1"/>
          <p:nvPr/>
        </p:nvSpPr>
        <p:spPr>
          <a:xfrm>
            <a:off x="371856" y="1999488"/>
            <a:ext cx="4334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5991D4-CEDF-9074-0C9A-91EB0244EF7E}"/>
              </a:ext>
            </a:extLst>
          </p:cNvPr>
          <p:cNvSpPr txBox="1"/>
          <p:nvPr/>
        </p:nvSpPr>
        <p:spPr>
          <a:xfrm>
            <a:off x="371856" y="1950720"/>
            <a:ext cx="47914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Voraussetzungen für eine Einführung / Finanzen</a:t>
            </a:r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63C8E23E-976D-921E-B9E2-05C5092DF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072" y="2371798"/>
            <a:ext cx="6199632" cy="386395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4C1A48D-FD1B-70B5-F27B-EF6CFF4613FF}"/>
              </a:ext>
            </a:extLst>
          </p:cNvPr>
          <p:cNvSpPr txBox="1"/>
          <p:nvPr/>
        </p:nvSpPr>
        <p:spPr>
          <a:xfrm>
            <a:off x="9471660" y="6545580"/>
            <a:ext cx="362102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/>
              <a:t>Quelle: </a:t>
            </a:r>
            <a:r>
              <a:rPr lang="de-DE" sz="800">
                <a:ea typeface="+mn-lt"/>
                <a:cs typeface="+mn-lt"/>
              </a:rPr>
              <a:t>https://azure.microsoft.com/de-de/pricing/calculator/</a:t>
            </a:r>
          </a:p>
        </p:txBody>
      </p:sp>
    </p:spTree>
    <p:extLst>
      <p:ext uri="{BB962C8B-B14F-4D97-AF65-F5344CB8AC3E}">
        <p14:creationId xmlns:p14="http://schemas.microsoft.com/office/powerpoint/2010/main" val="1790247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5C49-DD3D-FD36-5CC6-04DED2AC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Low-code im unternehmen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752B96-B0C1-42A5-FF8C-583A7281EF84}"/>
              </a:ext>
            </a:extLst>
          </p:cNvPr>
          <p:cNvSpPr txBox="1"/>
          <p:nvPr/>
        </p:nvSpPr>
        <p:spPr>
          <a:xfrm>
            <a:off x="371856" y="1999488"/>
            <a:ext cx="4334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5991D4-CEDF-9074-0C9A-91EB0244EF7E}"/>
              </a:ext>
            </a:extLst>
          </p:cNvPr>
          <p:cNvSpPr txBox="1"/>
          <p:nvPr/>
        </p:nvSpPr>
        <p:spPr>
          <a:xfrm>
            <a:off x="371856" y="1950720"/>
            <a:ext cx="4334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Rollout im laufenden Betrieb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9CC9B6-8515-793D-F629-67302F67B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768" y="2743388"/>
            <a:ext cx="11029615" cy="333486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de-DE" sz="2400"/>
          </a:p>
          <a:p>
            <a:pPr marL="899795" lvl="2" indent="-269875">
              <a:buFont typeface="Wingdings 2"/>
            </a:pPr>
            <a:r>
              <a:rPr lang="de-DE" sz="1800">
                <a:ea typeface="+mn-lt"/>
                <a:cs typeface="+mn-lt"/>
              </a:rPr>
              <a:t>Gutes Releasemanagement wird benötigt</a:t>
            </a:r>
          </a:p>
          <a:p>
            <a:pPr marL="899795" lvl="2" indent="-269875">
              <a:buFont typeface="Wingdings 2"/>
            </a:pPr>
            <a:r>
              <a:rPr lang="de-DE" sz="1800">
                <a:ea typeface="+mn-lt"/>
                <a:cs typeface="+mn-lt"/>
              </a:rPr>
              <a:t>Release wird zentral überwacht und beaufsichtigt</a:t>
            </a:r>
          </a:p>
          <a:p>
            <a:pPr marL="899795" lvl="2" indent="-269875">
              <a:buFont typeface="Wingdings 2"/>
            </a:pPr>
            <a:r>
              <a:rPr lang="de-DE" sz="1800"/>
              <a:t>Zum guten Releasemanagement gehören </a:t>
            </a:r>
            <a:r>
              <a:rPr lang="de-DE" sz="1800" err="1"/>
              <a:t>z.B</a:t>
            </a:r>
            <a:r>
              <a:rPr lang="de-DE" sz="1800"/>
              <a:t> das vorläufige Informieren der User oder das sichern von Produktivdaten</a:t>
            </a:r>
          </a:p>
          <a:p>
            <a:pPr marL="899795" lvl="2" indent="-269875">
              <a:buFont typeface="Wingdings 2"/>
            </a:pPr>
            <a:r>
              <a:rPr lang="de-DE" sz="1800"/>
              <a:t>Bei Fehlern beim Release können Daten verloren gehen oder Abteilungen sind Arbeitsunfähig</a:t>
            </a:r>
          </a:p>
          <a:p>
            <a:pPr marL="899795" lvl="2" indent="-269875"/>
            <a:endParaRPr lang="de-DE"/>
          </a:p>
          <a:p>
            <a:pPr marL="899795" lvl="2" indent="-269875"/>
            <a:endParaRPr lang="de-DE"/>
          </a:p>
        </p:txBody>
      </p:sp>
      <p:pic>
        <p:nvPicPr>
          <p:cNvPr id="10" name="Grafik 11">
            <a:extLst>
              <a:ext uri="{FF2B5EF4-FFF2-40B4-BE49-F238E27FC236}">
                <a16:creationId xmlns:a16="http://schemas.microsoft.com/office/drawing/2014/main" id="{89EF2B32-680A-50C6-3AB1-1725507D3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60" y="1771539"/>
            <a:ext cx="3121152" cy="190065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0464233-F5EA-1BA4-5C46-17556666200A}"/>
              </a:ext>
            </a:extLst>
          </p:cNvPr>
          <p:cNvSpPr txBox="1"/>
          <p:nvPr/>
        </p:nvSpPr>
        <p:spPr>
          <a:xfrm>
            <a:off x="8290560" y="362712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/>
              <a:t>Quelle: </a:t>
            </a:r>
            <a:r>
              <a:rPr lang="de-DE" sz="800">
                <a:ea typeface="+mn-lt"/>
                <a:cs typeface="+mn-lt"/>
              </a:rPr>
              <a:t>https://www.solutionsfactory.at/wp-content/uploads/2015/12/CodeReleaseManagement.png</a:t>
            </a:r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323155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5C49-DD3D-FD36-5CC6-04DED2AC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Low-code im unternehmen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752B96-B0C1-42A5-FF8C-583A7281EF84}"/>
              </a:ext>
            </a:extLst>
          </p:cNvPr>
          <p:cNvSpPr txBox="1"/>
          <p:nvPr/>
        </p:nvSpPr>
        <p:spPr>
          <a:xfrm>
            <a:off x="371856" y="1999488"/>
            <a:ext cx="4334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5991D4-CEDF-9074-0C9A-91EB0244EF7E}"/>
              </a:ext>
            </a:extLst>
          </p:cNvPr>
          <p:cNvSpPr txBox="1"/>
          <p:nvPr/>
        </p:nvSpPr>
        <p:spPr>
          <a:xfrm>
            <a:off x="371856" y="1950720"/>
            <a:ext cx="4334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Nachbereitung und Wartung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9CC9B6-8515-793D-F629-67302F67B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520" y="2237420"/>
            <a:ext cx="11029615" cy="333486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de-DE" sz="2400"/>
          </a:p>
          <a:p>
            <a:pPr marL="899795" lvl="2" indent="-269875">
              <a:buFont typeface="Wingdings 2"/>
            </a:pPr>
            <a:r>
              <a:rPr lang="de-DE" sz="1800">
                <a:ea typeface="+mn-lt"/>
                <a:cs typeface="+mn-lt"/>
              </a:rPr>
              <a:t>Support für die Anwendung durch Fachanwendungsbetreuer</a:t>
            </a:r>
          </a:p>
          <a:p>
            <a:pPr marL="899795" lvl="2" indent="-269875">
              <a:buFont typeface="Wingdings 2"/>
            </a:pPr>
            <a:r>
              <a:rPr lang="de-DE" sz="1800">
                <a:ea typeface="+mn-lt"/>
                <a:cs typeface="+mn-lt"/>
              </a:rPr>
              <a:t>Changemanagement muss betrieben werden (Akzeptanz der Nutzer gegenüber Veränderungen steigern)</a:t>
            </a:r>
          </a:p>
          <a:p>
            <a:pPr marL="899795" lvl="2" indent="-269875">
              <a:buFont typeface="Wingdings 2"/>
            </a:pPr>
            <a:r>
              <a:rPr lang="de-DE" sz="1800"/>
              <a:t>Kontinuierlicher Verbesserungsprozess durch </a:t>
            </a:r>
            <a:r>
              <a:rPr lang="de-DE" sz="1800" err="1"/>
              <a:t>z.B</a:t>
            </a:r>
            <a:r>
              <a:rPr lang="de-DE" sz="1800"/>
              <a:t> Bewertungen oder Umfragen</a:t>
            </a:r>
          </a:p>
          <a:p>
            <a:pPr marL="629920" lvl="2" indent="0">
              <a:buNone/>
            </a:pPr>
            <a:endParaRPr lang="de-DE" sz="1800"/>
          </a:p>
          <a:p>
            <a:pPr marL="899795" lvl="2" indent="-269875"/>
            <a:endParaRPr lang="de-DE"/>
          </a:p>
          <a:p>
            <a:pPr marL="899795" lvl="2" indent="-269875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617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5C49-DD3D-FD36-5CC6-04DED2AC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Low-code im unternehmen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752B96-B0C1-42A5-FF8C-583A7281EF84}"/>
              </a:ext>
            </a:extLst>
          </p:cNvPr>
          <p:cNvSpPr txBox="1"/>
          <p:nvPr/>
        </p:nvSpPr>
        <p:spPr>
          <a:xfrm>
            <a:off x="371856" y="1999488"/>
            <a:ext cx="4334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5991D4-CEDF-9074-0C9A-91EB0244EF7E}"/>
              </a:ext>
            </a:extLst>
          </p:cNvPr>
          <p:cNvSpPr txBox="1"/>
          <p:nvPr/>
        </p:nvSpPr>
        <p:spPr>
          <a:xfrm>
            <a:off x="371856" y="1950720"/>
            <a:ext cx="4334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Zentralisierung und Dezentralisierung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5C60E0-3D77-AB85-2A27-E9125D575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928" y="2487356"/>
            <a:ext cx="5128687" cy="333486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r>
              <a:rPr lang="de-DE" sz="2400">
                <a:ea typeface="+mn-lt"/>
                <a:cs typeface="+mn-lt"/>
              </a:rPr>
              <a:t>Dezentralisierung:</a:t>
            </a:r>
          </a:p>
          <a:p>
            <a:pPr marL="899795" lvl="2" indent="-269875">
              <a:buFont typeface="Wingdings 2"/>
            </a:pPr>
            <a:r>
              <a:rPr lang="de-DE" sz="1800">
                <a:ea typeface="+mn-lt"/>
                <a:cs typeface="+mn-lt"/>
              </a:rPr>
              <a:t>Jeder Fachbereich hat seine eigenen Softwareentwickler</a:t>
            </a:r>
          </a:p>
          <a:p>
            <a:pPr marL="899795" lvl="2" indent="-269875">
              <a:buFont typeface="Wingdings 2"/>
            </a:pPr>
            <a:r>
              <a:rPr lang="de-DE" sz="1800">
                <a:ea typeface="+mn-lt"/>
                <a:cs typeface="+mn-lt"/>
              </a:rPr>
              <a:t>Es gibt keinen Chief Digital Officer (CDO)</a:t>
            </a:r>
          </a:p>
          <a:p>
            <a:pPr marL="899795" lvl="2" indent="-269875">
              <a:buFont typeface="Wingdings 2"/>
            </a:pPr>
            <a:r>
              <a:rPr lang="de-DE" sz="1800"/>
              <a:t>Jeder Fachbereich kann somit unabhängige Entscheidungen treffen</a:t>
            </a:r>
          </a:p>
          <a:p>
            <a:pPr marL="629920" lvl="2" indent="0">
              <a:buNone/>
            </a:pPr>
            <a:endParaRPr lang="de-DE" sz="1800"/>
          </a:p>
          <a:p>
            <a:pPr marL="899795" lvl="2" indent="-269875"/>
            <a:endParaRPr lang="de-DE"/>
          </a:p>
          <a:p>
            <a:pPr marL="899795" lvl="2" indent="-269875"/>
            <a:endParaRPr lang="de-DE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09378CD-448F-FD35-2110-A62F77B23DB6}"/>
              </a:ext>
            </a:extLst>
          </p:cNvPr>
          <p:cNvSpPr txBox="1">
            <a:spLocks/>
          </p:cNvSpPr>
          <p:nvPr/>
        </p:nvSpPr>
        <p:spPr>
          <a:xfrm>
            <a:off x="6244376" y="2487356"/>
            <a:ext cx="5128687" cy="3334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endParaRPr lang="de-DE" sz="2400"/>
          </a:p>
          <a:p>
            <a:pPr marL="0" indent="0">
              <a:buFont typeface="Wingdings 2" panose="05020102010507070707" pitchFamily="18" charset="2"/>
              <a:buNone/>
            </a:pPr>
            <a:r>
              <a:rPr lang="de-DE" sz="2400">
                <a:ea typeface="+mn-lt"/>
                <a:cs typeface="+mn-lt"/>
              </a:rPr>
              <a:t>Zentralisierung:</a:t>
            </a:r>
          </a:p>
          <a:p>
            <a:pPr marL="899795" lvl="2" indent="-269875">
              <a:buFont typeface="Wingdings 2"/>
              <a:buChar char=""/>
            </a:pPr>
            <a:r>
              <a:rPr lang="de-DE" sz="1800">
                <a:ea typeface="+mn-lt"/>
                <a:cs typeface="+mn-lt"/>
              </a:rPr>
              <a:t>Es gibt eine zentrale Softwareentwicklung für alle Fachbereiche</a:t>
            </a:r>
          </a:p>
          <a:p>
            <a:pPr marL="899795" lvl="2" indent="-269875">
              <a:buFont typeface="Wingdings 2"/>
              <a:buChar char=""/>
            </a:pPr>
            <a:r>
              <a:rPr lang="de-DE" sz="1800">
                <a:ea typeface="+mn-lt"/>
                <a:cs typeface="+mn-lt"/>
              </a:rPr>
              <a:t>Der CDO ist maßgeblich an Entscheidungen beteiligt</a:t>
            </a:r>
          </a:p>
          <a:p>
            <a:pPr marL="899795" lvl="2" indent="-269875">
              <a:buFont typeface="Wingdings 2"/>
              <a:buChar char=""/>
            </a:pPr>
            <a:r>
              <a:rPr lang="de-DE" sz="1800"/>
              <a:t>Es gibt Fachbereichsübergreifende IT-Strategien</a:t>
            </a:r>
          </a:p>
          <a:p>
            <a:pPr marL="629920" lvl="2" indent="0">
              <a:buFont typeface="Wingdings 2" panose="05020102010507070707" pitchFamily="18" charset="2"/>
              <a:buNone/>
            </a:pPr>
            <a:endParaRPr lang="de-DE" sz="1800"/>
          </a:p>
          <a:p>
            <a:pPr marL="899795" lvl="2" indent="-269875"/>
            <a:endParaRPr lang="de-DE"/>
          </a:p>
          <a:p>
            <a:pPr marL="899795" lvl="2" indent="-269875"/>
            <a:endParaRPr lang="de-DE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DE8F4E1-A3CA-5E87-54B1-BFF4663C8FFC}"/>
              </a:ext>
            </a:extLst>
          </p:cNvPr>
          <p:cNvCxnSpPr/>
          <p:nvPr/>
        </p:nvCxnSpPr>
        <p:spPr>
          <a:xfrm>
            <a:off x="5714619" y="2639186"/>
            <a:ext cx="6096" cy="25542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8">
            <a:extLst>
              <a:ext uri="{FF2B5EF4-FFF2-40B4-BE49-F238E27FC236}">
                <a16:creationId xmlns:a16="http://schemas.microsoft.com/office/drawing/2014/main" id="{A13651F7-289B-A943-7522-38DD340A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523488" y="4609795"/>
            <a:ext cx="4242816" cy="2381098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70ED302-CCA0-1D37-A44B-750B457123F4}"/>
              </a:ext>
            </a:extLst>
          </p:cNvPr>
          <p:cNvSpPr txBox="1"/>
          <p:nvPr/>
        </p:nvSpPr>
        <p:spPr>
          <a:xfrm>
            <a:off x="42672" y="6309360"/>
            <a:ext cx="20665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600"/>
              <a:t>Quelle: </a:t>
            </a:r>
            <a:r>
              <a:rPr lang="de-DE" sz="600">
                <a:ea typeface="+mn-lt"/>
                <a:cs typeface="+mn-lt"/>
              </a:rPr>
              <a:t>https://images.squarespace-cdn.com/content/v1/53f20b3be4b04116e4f4d911/1505824434886-7E3AG65OUEY4D28R27T2/Central-Decentral.png?format=1500w</a:t>
            </a:r>
            <a:endParaRPr lang="de-DE" sz="600"/>
          </a:p>
        </p:txBody>
      </p:sp>
    </p:spTree>
    <p:extLst>
      <p:ext uri="{BB962C8B-B14F-4D97-AF65-F5344CB8AC3E}">
        <p14:creationId xmlns:p14="http://schemas.microsoft.com/office/powerpoint/2010/main" val="1444980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5C49-DD3D-FD36-5CC6-04DED2AC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Low-code im unternehmen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752B96-B0C1-42A5-FF8C-583A7281EF84}"/>
              </a:ext>
            </a:extLst>
          </p:cNvPr>
          <p:cNvSpPr txBox="1"/>
          <p:nvPr/>
        </p:nvSpPr>
        <p:spPr>
          <a:xfrm>
            <a:off x="371856" y="1999488"/>
            <a:ext cx="4334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5991D4-CEDF-9074-0C9A-91EB0244EF7E}"/>
              </a:ext>
            </a:extLst>
          </p:cNvPr>
          <p:cNvSpPr txBox="1"/>
          <p:nvPr/>
        </p:nvSpPr>
        <p:spPr>
          <a:xfrm>
            <a:off x="371856" y="1950720"/>
            <a:ext cx="63825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Vor- und Nachteile der Dezentralisierung 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5C60E0-3D77-AB85-2A27-E9125D575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928" y="2853116"/>
            <a:ext cx="5128687" cy="333486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r>
              <a:rPr lang="de-DE" sz="2400">
                <a:ea typeface="+mn-lt"/>
                <a:cs typeface="+mn-lt"/>
              </a:rPr>
              <a:t>Vorteile:</a:t>
            </a:r>
          </a:p>
          <a:p>
            <a:pPr marL="899795" lvl="2" indent="-269875">
              <a:buFont typeface="Wingdings 2"/>
            </a:pPr>
            <a:r>
              <a:rPr lang="de-DE" sz="1800">
                <a:ea typeface="+mn-lt"/>
                <a:cs typeface="+mn-lt"/>
              </a:rPr>
              <a:t>Auslagerung einzelner Geschäftsprozesse, somit kann man sich spezialisieren</a:t>
            </a:r>
          </a:p>
          <a:p>
            <a:pPr marL="899795" lvl="2" indent="-269875">
              <a:buFont typeface="Wingdings 2"/>
            </a:pPr>
            <a:r>
              <a:rPr lang="de-DE" sz="1800">
                <a:ea typeface="+mn-lt"/>
                <a:cs typeface="+mn-lt"/>
              </a:rPr>
              <a:t>Fachkenntnisse werden erworben </a:t>
            </a:r>
          </a:p>
          <a:p>
            <a:pPr marL="899795" lvl="2" indent="-269875">
              <a:buFont typeface="Wingdings 2"/>
            </a:pPr>
            <a:r>
              <a:rPr lang="de-DE" sz="1800"/>
              <a:t>Es findet eine Gleichbehandlung statt, da die Programmierabteilung nicht priorisieren muss</a:t>
            </a:r>
          </a:p>
          <a:p>
            <a:pPr marL="899795" lvl="2" indent="-269875">
              <a:buFont typeface="Wingdings 2"/>
              <a:buChar char=""/>
            </a:pPr>
            <a:r>
              <a:rPr lang="de-DE" sz="1800"/>
              <a:t>Voller Einblick in die eigenen Anforderungen und das Team</a:t>
            </a:r>
          </a:p>
          <a:p>
            <a:pPr marL="899795" lvl="2" indent="-269875">
              <a:buFont typeface="Wingdings 2"/>
              <a:buChar char=""/>
            </a:pPr>
            <a:r>
              <a:rPr lang="de-DE" sz="1800"/>
              <a:t>Schnellere Entscheidungen</a:t>
            </a:r>
          </a:p>
          <a:p>
            <a:pPr marL="629920" lvl="2" indent="0">
              <a:buNone/>
            </a:pPr>
            <a:endParaRPr lang="de-DE" sz="1800"/>
          </a:p>
          <a:p>
            <a:pPr marL="899795" lvl="2" indent="-269875"/>
            <a:endParaRPr lang="de-DE"/>
          </a:p>
          <a:p>
            <a:pPr marL="899795" lvl="2" indent="-269875"/>
            <a:endParaRPr lang="de-DE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09378CD-448F-FD35-2110-A62F77B23DB6}"/>
              </a:ext>
            </a:extLst>
          </p:cNvPr>
          <p:cNvSpPr txBox="1">
            <a:spLocks/>
          </p:cNvSpPr>
          <p:nvPr/>
        </p:nvSpPr>
        <p:spPr>
          <a:xfrm>
            <a:off x="6256568" y="2725100"/>
            <a:ext cx="5128687" cy="3334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endParaRPr lang="de-DE" sz="2400"/>
          </a:p>
          <a:p>
            <a:pPr marL="0" indent="0">
              <a:buFont typeface="Wingdings 2" panose="05020102010507070707" pitchFamily="18" charset="2"/>
              <a:buNone/>
            </a:pPr>
            <a:r>
              <a:rPr lang="de-DE" sz="2400">
                <a:ea typeface="+mn-lt"/>
                <a:cs typeface="+mn-lt"/>
              </a:rPr>
              <a:t>Nachteile:</a:t>
            </a:r>
          </a:p>
          <a:p>
            <a:pPr marL="899795" lvl="2" indent="-269875">
              <a:buFont typeface="Wingdings 2"/>
              <a:buChar char=""/>
            </a:pPr>
            <a:r>
              <a:rPr lang="de-DE" sz="1800">
                <a:ea typeface="+mn-lt"/>
                <a:cs typeface="+mn-lt"/>
              </a:rPr>
              <a:t>Bei vielen Fachbereichen kann es schnell unübersichtlich werden</a:t>
            </a:r>
          </a:p>
          <a:p>
            <a:pPr marL="899795" lvl="2" indent="-269875">
              <a:buFont typeface="Wingdings 2"/>
              <a:buChar char=""/>
            </a:pPr>
            <a:r>
              <a:rPr lang="de-DE" sz="1800">
                <a:ea typeface="+mn-lt"/>
                <a:cs typeface="+mn-lt"/>
              </a:rPr>
              <a:t>Die Sicherheit ist geringer als bei einem zentralen Rechenzentrum</a:t>
            </a:r>
          </a:p>
          <a:p>
            <a:pPr marL="899795" lvl="2" indent="-269875">
              <a:buFont typeface="Wingdings 2"/>
              <a:buChar char=""/>
            </a:pPr>
            <a:r>
              <a:rPr lang="de-DE" sz="1800"/>
              <a:t>Abhängigkeiten von bestimmten Personen steigt</a:t>
            </a:r>
          </a:p>
          <a:p>
            <a:pPr marL="899795" lvl="2" indent="-269875">
              <a:buFont typeface="Wingdings 2"/>
              <a:buChar char=""/>
            </a:pPr>
            <a:r>
              <a:rPr lang="de-DE" sz="1800"/>
              <a:t>Lokale Serverräume müssen eingerichtet werden</a:t>
            </a:r>
          </a:p>
          <a:p>
            <a:pPr marL="629920" lvl="2" indent="0">
              <a:buNone/>
            </a:pPr>
            <a:endParaRPr lang="de-DE" sz="1800"/>
          </a:p>
          <a:p>
            <a:pPr marL="899795" lvl="2" indent="-269875"/>
            <a:endParaRPr lang="de-DE"/>
          </a:p>
          <a:p>
            <a:pPr marL="899795" lvl="2" indent="-269875"/>
            <a:endParaRPr lang="de-DE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DE8F4E1-A3CA-5E87-54B1-BFF4663C8FFC}"/>
              </a:ext>
            </a:extLst>
          </p:cNvPr>
          <p:cNvCxnSpPr/>
          <p:nvPr/>
        </p:nvCxnSpPr>
        <p:spPr>
          <a:xfrm>
            <a:off x="5702427" y="3132962"/>
            <a:ext cx="6096" cy="25542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257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5C49-DD3D-FD36-5CC6-04DED2AC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Low-code im unternehmen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752B96-B0C1-42A5-FF8C-583A7281EF84}"/>
              </a:ext>
            </a:extLst>
          </p:cNvPr>
          <p:cNvSpPr txBox="1"/>
          <p:nvPr/>
        </p:nvSpPr>
        <p:spPr>
          <a:xfrm>
            <a:off x="371856" y="1999488"/>
            <a:ext cx="4334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5991D4-CEDF-9074-0C9A-91EB0244EF7E}"/>
              </a:ext>
            </a:extLst>
          </p:cNvPr>
          <p:cNvSpPr txBox="1"/>
          <p:nvPr/>
        </p:nvSpPr>
        <p:spPr>
          <a:xfrm>
            <a:off x="377952" y="1950720"/>
            <a:ext cx="63825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Vor- und Nachteile der Zentralisierung 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5C60E0-3D77-AB85-2A27-E9125D575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928" y="2853116"/>
            <a:ext cx="5128687" cy="333486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r>
              <a:rPr lang="de-DE" sz="2400">
                <a:ea typeface="+mn-lt"/>
                <a:cs typeface="+mn-lt"/>
              </a:rPr>
              <a:t>Vorteile:</a:t>
            </a:r>
          </a:p>
          <a:p>
            <a:pPr marL="899795" lvl="2" indent="-269875">
              <a:buFont typeface="Wingdings 2"/>
            </a:pPr>
            <a:r>
              <a:rPr lang="de-DE" sz="1800">
                <a:ea typeface="+mn-lt"/>
                <a:cs typeface="+mn-lt"/>
              </a:rPr>
              <a:t>Hohe Sicherheit</a:t>
            </a:r>
          </a:p>
          <a:p>
            <a:pPr marL="899795" lvl="2" indent="-269875">
              <a:buFont typeface="Wingdings 2"/>
            </a:pPr>
            <a:r>
              <a:rPr lang="de-DE" sz="1800">
                <a:ea typeface="+mn-lt"/>
                <a:cs typeface="+mn-lt"/>
              </a:rPr>
              <a:t>Bündelung der Kompetenzen</a:t>
            </a:r>
          </a:p>
          <a:p>
            <a:pPr marL="899795" lvl="2" indent="-269875">
              <a:buFont typeface="Wingdings 2"/>
            </a:pPr>
            <a:r>
              <a:rPr lang="de-DE" sz="1800"/>
              <a:t>Flexible Programmierung / Keine Abhängigkeiten von bestimmten Fachbereichen</a:t>
            </a:r>
          </a:p>
          <a:p>
            <a:pPr marL="899795" lvl="2" indent="-269875">
              <a:buFont typeface="Wingdings 2"/>
              <a:buChar char=""/>
            </a:pPr>
            <a:endParaRPr lang="de-DE" sz="1800"/>
          </a:p>
          <a:p>
            <a:pPr marL="629920" lvl="2" indent="0">
              <a:buNone/>
            </a:pPr>
            <a:endParaRPr lang="de-DE" sz="1800"/>
          </a:p>
          <a:p>
            <a:pPr marL="629920" lvl="2" indent="0">
              <a:buNone/>
            </a:pPr>
            <a:endParaRPr lang="de-DE" sz="1800"/>
          </a:p>
          <a:p>
            <a:pPr marL="899795" lvl="2" indent="-269875"/>
            <a:endParaRPr lang="de-DE"/>
          </a:p>
          <a:p>
            <a:pPr marL="899795" lvl="2" indent="-269875"/>
            <a:endParaRPr lang="de-DE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09378CD-448F-FD35-2110-A62F77B23DB6}"/>
              </a:ext>
            </a:extLst>
          </p:cNvPr>
          <p:cNvSpPr txBox="1">
            <a:spLocks/>
          </p:cNvSpPr>
          <p:nvPr/>
        </p:nvSpPr>
        <p:spPr>
          <a:xfrm>
            <a:off x="6250472" y="2743388"/>
            <a:ext cx="5128687" cy="3334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endParaRPr lang="de-DE" sz="2400"/>
          </a:p>
          <a:p>
            <a:pPr marL="0" indent="0">
              <a:buFont typeface="Wingdings 2" panose="05020102010507070707" pitchFamily="18" charset="2"/>
              <a:buNone/>
            </a:pPr>
            <a:r>
              <a:rPr lang="de-DE" sz="2400">
                <a:ea typeface="+mn-lt"/>
                <a:cs typeface="+mn-lt"/>
              </a:rPr>
              <a:t>Nachteile:</a:t>
            </a:r>
          </a:p>
          <a:p>
            <a:pPr marL="899795" lvl="2" indent="-269875">
              <a:buFont typeface="Wingdings 2"/>
              <a:buChar char=""/>
            </a:pPr>
            <a:r>
              <a:rPr lang="de-DE" sz="1800">
                <a:ea typeface="+mn-lt"/>
                <a:cs typeface="+mn-lt"/>
              </a:rPr>
              <a:t>Abhängigkeit von der Programmierabteilung</a:t>
            </a:r>
          </a:p>
          <a:p>
            <a:pPr marL="899795" lvl="2" indent="-269875">
              <a:buFont typeface="Wingdings 2"/>
              <a:buChar char=""/>
            </a:pPr>
            <a:r>
              <a:rPr lang="de-DE" sz="1800">
                <a:ea typeface="+mn-lt"/>
                <a:cs typeface="+mn-lt"/>
              </a:rPr>
              <a:t>Keine schnellen Anpassungen der eigenen App</a:t>
            </a:r>
          </a:p>
          <a:p>
            <a:pPr marL="899795" lvl="2" indent="-269875">
              <a:buFont typeface="Wingdings 2"/>
              <a:buChar char=""/>
            </a:pPr>
            <a:r>
              <a:rPr lang="de-DE" sz="1800"/>
              <a:t>Fachbereiche bekommen kaum Einblick in die Low-Code-Entwicklungsprozesse</a:t>
            </a:r>
          </a:p>
          <a:p>
            <a:pPr marL="899795" lvl="2" indent="-269875">
              <a:buFont typeface="Wingdings 2"/>
              <a:buChar char=""/>
            </a:pPr>
            <a:endParaRPr lang="de-DE" sz="1800"/>
          </a:p>
          <a:p>
            <a:pPr marL="629920" lvl="2" indent="0">
              <a:buNone/>
            </a:pPr>
            <a:endParaRPr lang="de-DE" sz="1800"/>
          </a:p>
          <a:p>
            <a:pPr marL="899795" lvl="2" indent="-269875"/>
            <a:endParaRPr lang="de-DE"/>
          </a:p>
          <a:p>
            <a:pPr marL="899795" lvl="2" indent="-269875"/>
            <a:endParaRPr lang="de-DE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DE8F4E1-A3CA-5E87-54B1-BFF4663C8FFC}"/>
              </a:ext>
            </a:extLst>
          </p:cNvPr>
          <p:cNvCxnSpPr/>
          <p:nvPr/>
        </p:nvCxnSpPr>
        <p:spPr>
          <a:xfrm>
            <a:off x="5702427" y="3132962"/>
            <a:ext cx="6096" cy="25542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096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5C49-DD3D-FD36-5CC6-04DED2AC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Low-code im unternehmen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752B96-B0C1-42A5-FF8C-583A7281EF84}"/>
              </a:ext>
            </a:extLst>
          </p:cNvPr>
          <p:cNvSpPr txBox="1"/>
          <p:nvPr/>
        </p:nvSpPr>
        <p:spPr>
          <a:xfrm>
            <a:off x="371856" y="1999488"/>
            <a:ext cx="4334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5991D4-CEDF-9074-0C9A-91EB0244EF7E}"/>
              </a:ext>
            </a:extLst>
          </p:cNvPr>
          <p:cNvSpPr txBox="1"/>
          <p:nvPr/>
        </p:nvSpPr>
        <p:spPr>
          <a:xfrm>
            <a:off x="377952" y="1950720"/>
            <a:ext cx="63825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Fazit Zentralisierung oder Dezentralisierung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027A01-AC54-20FF-F2C9-67D163AA8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48" y="2822636"/>
            <a:ext cx="11029615" cy="333486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de-DE" sz="2400"/>
          </a:p>
          <a:p>
            <a:pPr marL="899795" lvl="2" indent="-269875">
              <a:buFont typeface="Wingdings 2"/>
            </a:pPr>
            <a:r>
              <a:rPr lang="de-DE" sz="1800">
                <a:ea typeface="+mn-lt"/>
                <a:cs typeface="+mn-lt"/>
              </a:rPr>
              <a:t>Jedes System hat Vor- und Nachteile, welche bedeutsam sind</a:t>
            </a:r>
          </a:p>
          <a:p>
            <a:pPr marL="899795" lvl="2" indent="-269875">
              <a:buFont typeface="Wingdings 2"/>
              <a:buChar char=""/>
            </a:pPr>
            <a:r>
              <a:rPr lang="de-DE" sz="1800"/>
              <a:t>Als Unternehmen sollte man für ein gesundes Mischverhältnis sorgen (Hybridlösung)</a:t>
            </a:r>
          </a:p>
          <a:p>
            <a:pPr marL="899795" lvl="2" indent="-269875">
              <a:buFont typeface="Wingdings 2"/>
              <a:buChar char=""/>
            </a:pPr>
            <a:r>
              <a:rPr lang="de-DE" sz="1800">
                <a:ea typeface="+mn-lt"/>
                <a:cs typeface="+mn-lt"/>
              </a:rPr>
              <a:t>Mischung aus zentralen und dezentralen Entwicklungsteams</a:t>
            </a:r>
          </a:p>
          <a:p>
            <a:pPr marL="899795" lvl="2" indent="-269875">
              <a:buFont typeface="Wingdings 2"/>
              <a:buChar char=""/>
            </a:pPr>
            <a:r>
              <a:rPr lang="de-DE" sz="1800"/>
              <a:t>Der CDO dient als Moderator zwischen der zentralen Anwendungsentwicklung und der Anwendungsentwicklung der jeweiligen Fachbereiche</a:t>
            </a:r>
          </a:p>
          <a:p>
            <a:pPr marL="899795" lvl="2" indent="-269875">
              <a:buFont typeface="Wingdings 2"/>
              <a:buChar char=""/>
            </a:pPr>
            <a:r>
              <a:rPr lang="de-DE" sz="1800"/>
              <a:t>Das Grundgerüst der App kann durch die Zentrale Entwicklung bereitgestellt werden</a:t>
            </a:r>
          </a:p>
          <a:p>
            <a:pPr marL="899795" lvl="2" indent="-269875">
              <a:buFont typeface="Wingdings 2"/>
              <a:buChar char=""/>
            </a:pPr>
            <a:r>
              <a:rPr lang="de-DE" sz="1800"/>
              <a:t>Der Feinschliff erfolgt durch die jeweiligen Fachbereiche</a:t>
            </a:r>
          </a:p>
          <a:p>
            <a:pPr marL="629920" lvl="2" indent="0">
              <a:buNone/>
            </a:pPr>
            <a:endParaRPr lang="de-DE" sz="1800"/>
          </a:p>
          <a:p>
            <a:pPr marL="629920" lvl="2" indent="0">
              <a:buNone/>
            </a:pPr>
            <a:endParaRPr lang="de-DE" sz="1800"/>
          </a:p>
          <a:p>
            <a:pPr marL="899795" lvl="2" indent="-269875"/>
            <a:endParaRPr lang="de-DE"/>
          </a:p>
          <a:p>
            <a:pPr marL="899795" lvl="2" indent="-269875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1158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hteck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8" name="Inhaltsplatzhalter 4" descr="Digitale Zahlen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de-DE"/>
              <a:t>Agenda</a:t>
            </a:r>
          </a:p>
        </p:txBody>
      </p:sp>
      <p:graphicFrame>
        <p:nvGraphicFramePr>
          <p:cNvPr id="6" name="Inhaltsplatzhalt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9757546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D4FD639-C9D1-1696-3E24-AD3605523AFA}"/>
              </a:ext>
            </a:extLst>
          </p:cNvPr>
          <p:cNvSpPr txBox="1"/>
          <p:nvPr/>
        </p:nvSpPr>
        <p:spPr>
          <a:xfrm>
            <a:off x="952934" y="2516051"/>
            <a:ext cx="790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B84C2A-9F11-6A57-38B1-9DD69B9C7214}"/>
              </a:ext>
            </a:extLst>
          </p:cNvPr>
          <p:cNvSpPr txBox="1"/>
          <p:nvPr/>
        </p:nvSpPr>
        <p:spPr>
          <a:xfrm>
            <a:off x="1291071" y="3325676"/>
            <a:ext cx="790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EB6757-F11A-4B5F-B70F-FD65264196F8}"/>
              </a:ext>
            </a:extLst>
          </p:cNvPr>
          <p:cNvSpPr txBox="1"/>
          <p:nvPr/>
        </p:nvSpPr>
        <p:spPr>
          <a:xfrm>
            <a:off x="1291071" y="4154933"/>
            <a:ext cx="790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48836-EE17-2976-5D6C-D3B4A8F105E9}"/>
              </a:ext>
            </a:extLst>
          </p:cNvPr>
          <p:cNvSpPr txBox="1"/>
          <p:nvPr/>
        </p:nvSpPr>
        <p:spPr>
          <a:xfrm>
            <a:off x="952934" y="4984190"/>
            <a:ext cx="790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solidFill>
                  <a:schemeClr val="accent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5C49-DD3D-FD36-5CC6-04DED2AC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Low-code im unternehmen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752B96-B0C1-42A5-FF8C-583A7281EF84}"/>
              </a:ext>
            </a:extLst>
          </p:cNvPr>
          <p:cNvSpPr txBox="1"/>
          <p:nvPr/>
        </p:nvSpPr>
        <p:spPr>
          <a:xfrm>
            <a:off x="371856" y="1999488"/>
            <a:ext cx="4334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5991D4-CEDF-9074-0C9A-91EB0244EF7E}"/>
              </a:ext>
            </a:extLst>
          </p:cNvPr>
          <p:cNvSpPr txBox="1"/>
          <p:nvPr/>
        </p:nvSpPr>
        <p:spPr>
          <a:xfrm>
            <a:off x="377952" y="1950720"/>
            <a:ext cx="63825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Fazit Zentralisierung oder Dezentralisierung</a:t>
            </a:r>
          </a:p>
        </p:txBody>
      </p:sp>
      <p:pic>
        <p:nvPicPr>
          <p:cNvPr id="5" name="Grafik 7">
            <a:extLst>
              <a:ext uri="{FF2B5EF4-FFF2-40B4-BE49-F238E27FC236}">
                <a16:creationId xmlns:a16="http://schemas.microsoft.com/office/drawing/2014/main" id="{7F4E743B-2B6C-1988-236F-4E442B8F5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2013" y="2479200"/>
            <a:ext cx="6539205" cy="3678303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0AB3027-9120-B823-8A2F-3DB197FC4A4B}"/>
              </a:ext>
            </a:extLst>
          </p:cNvPr>
          <p:cNvSpPr txBox="1"/>
          <p:nvPr/>
        </p:nvSpPr>
        <p:spPr>
          <a:xfrm>
            <a:off x="3505200" y="6108192"/>
            <a:ext cx="489508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/>
              <a:t>Quelle: </a:t>
            </a:r>
            <a:r>
              <a:rPr lang="de-DE" sz="800">
                <a:ea typeface="+mn-lt"/>
                <a:cs typeface="+mn-lt"/>
              </a:rPr>
              <a:t>https://www.the-analytics.club/media/images/2.width-800.webp?ezimgfmt=rs:348x196/rscb1/ng:webp/ngcb1</a:t>
            </a:r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3713413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61895-CAB9-23CF-1AEB-0EB0B4112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Grenzen von </a:t>
            </a:r>
            <a:r>
              <a:rPr lang="de-DE" err="1"/>
              <a:t>low</a:t>
            </a:r>
            <a:r>
              <a:rPr lang="de-DE"/>
              <a:t>-code-entwicklungsplattformen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35AC8-1727-ACC6-526D-AAB2E6033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Sehr heterogener Markt erschwert eine Verallgemeinerung</a:t>
            </a:r>
          </a:p>
          <a:p>
            <a:pPr lvl="2"/>
            <a:r>
              <a:rPr lang="de-DE"/>
              <a:t>Marktübersicht</a:t>
            </a:r>
          </a:p>
          <a:p>
            <a:r>
              <a:rPr lang="de-DE"/>
              <a:t>Definition von Grenzen</a:t>
            </a:r>
          </a:p>
          <a:p>
            <a:r>
              <a:rPr lang="de-DE"/>
              <a:t>Abstrahierte Kategorienbildung</a:t>
            </a:r>
          </a:p>
          <a:p>
            <a:r>
              <a:rPr lang="de-DE"/>
              <a:t>Beispiel für eine nicht realisierbare Anwendung </a:t>
            </a:r>
          </a:p>
          <a:p>
            <a:r>
              <a:rPr lang="de-DE" i="1"/>
              <a:t>Interviewergebnisse?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61885F-3F75-425B-9018-C782D35441B8}"/>
              </a:ext>
            </a:extLst>
          </p:cNvPr>
          <p:cNvSpPr/>
          <p:nvPr/>
        </p:nvSpPr>
        <p:spPr>
          <a:xfrm rot="10800000" flipV="1">
            <a:off x="6791801" y="3031305"/>
            <a:ext cx="4953000" cy="320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Überbegriff für Kategorien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E68F57-20B5-0A49-799D-4CBD2D8C0CB2}"/>
              </a:ext>
            </a:extLst>
          </p:cNvPr>
          <p:cNvSpPr/>
          <p:nvPr/>
        </p:nvSpPr>
        <p:spPr>
          <a:xfrm rot="10800000" flipV="1">
            <a:off x="6791801" y="3351345"/>
            <a:ext cx="2499360" cy="1790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solidFill>
                  <a:schemeClr val="bg1"/>
                </a:solidFill>
              </a:rPr>
              <a:t>Platzhalter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solidFill>
                  <a:schemeClr val="bg1"/>
                </a:solidFill>
              </a:rPr>
              <a:t>Platzhalter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solidFill>
                  <a:schemeClr val="bg1"/>
                </a:solidFill>
              </a:rPr>
              <a:t>Platzhalter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32FB77-997D-2E3B-0CAB-B1C9B2CB977C}"/>
              </a:ext>
            </a:extLst>
          </p:cNvPr>
          <p:cNvSpPr/>
          <p:nvPr/>
        </p:nvSpPr>
        <p:spPr>
          <a:xfrm rot="10800000" flipV="1">
            <a:off x="9291161" y="3351345"/>
            <a:ext cx="2453640" cy="1790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solidFill>
                  <a:schemeClr val="bg1"/>
                </a:solidFill>
              </a:rPr>
              <a:t>Platzhalter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solidFill>
                  <a:schemeClr val="bg1"/>
                </a:solidFill>
              </a:rPr>
              <a:t>Platzhalter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solidFill>
                  <a:schemeClr val="bg1"/>
                </a:solidFill>
              </a:rPr>
              <a:t>Platzhalter</a:t>
            </a:r>
            <a:endParaRPr lang="de-DE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713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383C17-5522-1E2D-BDC2-0FA71E46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de-DE"/>
              <a:t>Live-demo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1BE10A-C6AC-95E7-EF0C-2769F5332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46" y="2180496"/>
            <a:ext cx="6130507" cy="36783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0514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383C17-5522-1E2D-BDC2-0FA71E46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de-DE" dirty="0"/>
              <a:t>Szenario des Prototyps Power App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E5D77D6-C67E-B2BE-AEE8-7F6E2FD160EC}"/>
              </a:ext>
            </a:extLst>
          </p:cNvPr>
          <p:cNvSpPr txBox="1"/>
          <p:nvPr/>
        </p:nvSpPr>
        <p:spPr>
          <a:xfrm>
            <a:off x="3105759" y="2699359"/>
            <a:ext cx="32308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ea typeface="+mn-lt"/>
                <a:cs typeface="+mn-lt"/>
              </a:rPr>
              <a:t>◦ Relationale Datenbank</a:t>
            </a:r>
            <a:endParaRPr lang="de-DE" dirty="0"/>
          </a:p>
          <a:p>
            <a:r>
              <a:rPr lang="de-DE" dirty="0">
                <a:ea typeface="+mn-lt"/>
                <a:cs typeface="+mn-lt"/>
              </a:rPr>
              <a:t>▫ drei Tabellen</a:t>
            </a:r>
            <a:endParaRPr lang="de-DE" dirty="0"/>
          </a:p>
          <a:p>
            <a:r>
              <a:rPr lang="de-DE" dirty="0">
                <a:ea typeface="+mn-lt"/>
                <a:cs typeface="+mn-lt"/>
              </a:rPr>
              <a:t>◦ sinnvolle Attribute</a:t>
            </a:r>
            <a:endParaRPr lang="de-DE" dirty="0"/>
          </a:p>
          <a:p>
            <a:r>
              <a:rPr lang="de-DE" dirty="0">
                <a:ea typeface="+mn-lt"/>
                <a:cs typeface="+mn-lt"/>
              </a:rPr>
              <a:t>▫ Beziehungen zwischen Tabellen</a:t>
            </a:r>
            <a:endParaRPr lang="de-DE" dirty="0"/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0CE24E18-A58E-96F5-32F6-3B2138628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86" y="2621610"/>
            <a:ext cx="2169091" cy="1353126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BD8C2CB8-75AC-D329-1DEE-B669076F0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149" y="4635237"/>
            <a:ext cx="1219200" cy="119432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021DE8C-52CF-C08B-7417-EAC9352B83C1}"/>
              </a:ext>
            </a:extLst>
          </p:cNvPr>
          <p:cNvSpPr txBox="1"/>
          <p:nvPr/>
        </p:nvSpPr>
        <p:spPr>
          <a:xfrm>
            <a:off x="3778703" y="4907915"/>
            <a:ext cx="51612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de-DE" dirty="0">
                <a:ea typeface="+mn-lt"/>
                <a:cs typeface="+mn-lt"/>
              </a:rPr>
              <a:t>◦ Budgetplanung für 2022 &amp; 2023</a:t>
            </a:r>
            <a:endParaRPr lang="de-DE" dirty="0"/>
          </a:p>
          <a:p>
            <a:pPr algn="r"/>
            <a:r>
              <a:rPr lang="de-DE" dirty="0">
                <a:ea typeface="+mn-lt"/>
                <a:cs typeface="+mn-lt"/>
              </a:rPr>
              <a:t>▫ Kuchendiagramm mit Summe der Abteilungsbudgets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B8296D4-BB99-834A-09CC-B46DB4A81828}"/>
              </a:ext>
            </a:extLst>
          </p:cNvPr>
          <p:cNvCxnSpPr/>
          <p:nvPr/>
        </p:nvCxnSpPr>
        <p:spPr>
          <a:xfrm flipV="1">
            <a:off x="3100070" y="4334510"/>
            <a:ext cx="5771606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961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383C17-5522-1E2D-BDC2-0FA71E46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de-DE" dirty="0"/>
              <a:t>Entwicklungsablauf von Power Apps</a:t>
            </a:r>
          </a:p>
        </p:txBody>
      </p:sp>
      <p:pic>
        <p:nvPicPr>
          <p:cNvPr id="2" name="Grafik 2" descr="Ein Bild, das Text enthält.&#10;&#10;Beschreibung automatisch generiert.">
            <a:extLst>
              <a:ext uri="{FF2B5EF4-FFF2-40B4-BE49-F238E27FC236}">
                <a16:creationId xmlns:a16="http://schemas.microsoft.com/office/drawing/2014/main" id="{A5DEA540-E68D-A76C-ACAB-0AB537F1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36" y="2140340"/>
            <a:ext cx="1512319" cy="1369624"/>
          </a:xfrm>
          <a:prstGeom prst="rect">
            <a:avLst/>
          </a:prstGeom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8A6467DF-BB79-E8B0-8A07-7446871FA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955" y="3501246"/>
            <a:ext cx="2057940" cy="1235734"/>
          </a:xfrm>
          <a:prstGeom prst="rect">
            <a:avLst/>
          </a:prstGeom>
        </p:spPr>
      </p:pic>
      <p:pic>
        <p:nvPicPr>
          <p:cNvPr id="4" name="Grafik 4" descr="Ein Bild, das Text, Königin enthält.&#10;&#10;Beschreibung automatisch generiert.">
            <a:extLst>
              <a:ext uri="{FF2B5EF4-FFF2-40B4-BE49-F238E27FC236}">
                <a16:creationId xmlns:a16="http://schemas.microsoft.com/office/drawing/2014/main" id="{A8B4AFDA-EBBD-D36C-526F-E9E8C1822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39" y="4730331"/>
            <a:ext cx="1600380" cy="160990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BC838D2-42CB-D507-78AC-59B0286C420C}"/>
              </a:ext>
            </a:extLst>
          </p:cNvPr>
          <p:cNvSpPr txBox="1"/>
          <p:nvPr/>
        </p:nvSpPr>
        <p:spPr>
          <a:xfrm>
            <a:off x="2596552" y="2639684"/>
            <a:ext cx="37542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ea typeface="+mn-lt"/>
                <a:cs typeface="+mn-lt"/>
              </a:rPr>
              <a:t>▫ </a:t>
            </a:r>
            <a:r>
              <a:rPr lang="de-DE" b="1" dirty="0"/>
              <a:t>Datenerstellung mit Azure SQL</a:t>
            </a:r>
            <a:endParaRPr lang="de-DE" b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8F7D454-641F-F116-94E2-2151D5CF4952}"/>
              </a:ext>
            </a:extLst>
          </p:cNvPr>
          <p:cNvSpPr txBox="1"/>
          <p:nvPr/>
        </p:nvSpPr>
        <p:spPr>
          <a:xfrm>
            <a:off x="2596551" y="5346844"/>
            <a:ext cx="31344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ea typeface="+mn-lt"/>
                <a:cs typeface="+mn-lt"/>
              </a:rPr>
              <a:t>▫ </a:t>
            </a:r>
            <a:r>
              <a:rPr lang="de-DE" b="1" dirty="0"/>
              <a:t>Erstellen einer Power App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B56CCE8-05D7-2062-2D93-0DC10ABBCA0E}"/>
              </a:ext>
            </a:extLst>
          </p:cNvPr>
          <p:cNvSpPr txBox="1"/>
          <p:nvPr/>
        </p:nvSpPr>
        <p:spPr>
          <a:xfrm>
            <a:off x="5961811" y="3923485"/>
            <a:ext cx="32797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ea typeface="+mn-lt"/>
                <a:cs typeface="+mn-lt"/>
              </a:rPr>
              <a:t>◦ </a:t>
            </a:r>
            <a:r>
              <a:rPr lang="de-DE" b="1" dirty="0"/>
              <a:t>Visualisierung mit Power BI</a:t>
            </a:r>
          </a:p>
        </p:txBody>
      </p:sp>
    </p:spTree>
    <p:extLst>
      <p:ext uri="{BB962C8B-B14F-4D97-AF65-F5344CB8AC3E}">
        <p14:creationId xmlns:p14="http://schemas.microsoft.com/office/powerpoint/2010/main" val="3224393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383C17-5522-1E2D-BDC2-0FA71E46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de-DE" dirty="0"/>
              <a:t>Datenbank mit Azure SQL</a:t>
            </a:r>
          </a:p>
        </p:txBody>
      </p:sp>
      <p:pic>
        <p:nvPicPr>
          <p:cNvPr id="2" name="Grafik 2" descr="Ein Bild, das Text enthält.&#10;&#10;Beschreibung automatisch generiert.">
            <a:extLst>
              <a:ext uri="{FF2B5EF4-FFF2-40B4-BE49-F238E27FC236}">
                <a16:creationId xmlns:a16="http://schemas.microsoft.com/office/drawing/2014/main" id="{B927B68D-9B00-BEED-E392-A74E23229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099" y="739446"/>
            <a:ext cx="1031576" cy="96526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4ADDED3-D259-12E7-56AE-E397BB89F466}"/>
              </a:ext>
            </a:extLst>
          </p:cNvPr>
          <p:cNvSpPr txBox="1"/>
          <p:nvPr/>
        </p:nvSpPr>
        <p:spPr>
          <a:xfrm>
            <a:off x="3373120" y="2001520"/>
            <a:ext cx="54457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/>
              <a:t>◦</a:t>
            </a:r>
            <a:r>
              <a:rPr lang="de-DE" dirty="0">
                <a:ea typeface="+mn-lt"/>
                <a:cs typeface="+mn-lt"/>
              </a:rPr>
              <a:t> Datenbankerstellung</a:t>
            </a:r>
          </a:p>
          <a:p>
            <a:pPr algn="ctr"/>
            <a:r>
              <a:rPr lang="de-DE" b="1" dirty="0"/>
              <a:t>▫</a:t>
            </a:r>
            <a:r>
              <a:rPr lang="de-DE" dirty="0"/>
              <a:t> Erstellung von Spalten und Datensatz</a:t>
            </a:r>
          </a:p>
        </p:txBody>
      </p:sp>
      <p:pic>
        <p:nvPicPr>
          <p:cNvPr id="5" name="Grafik 6" descr="Ein Bild, das Tisch enthält.&#10;&#10;Beschreibung automatisch generiert.">
            <a:extLst>
              <a:ext uri="{FF2B5EF4-FFF2-40B4-BE49-F238E27FC236}">
                <a16:creationId xmlns:a16="http://schemas.microsoft.com/office/drawing/2014/main" id="{74D44E24-3372-D263-79A8-F4ACDDD4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520" y="2976218"/>
            <a:ext cx="4450080" cy="3492011"/>
          </a:xfrm>
          <a:prstGeom prst="rect">
            <a:avLst/>
          </a:prstGeom>
        </p:spPr>
      </p:pic>
      <p:pic>
        <p:nvPicPr>
          <p:cNvPr id="4" name="Grafik 7" descr="Ein Bild, das Tisch enthält.&#10;&#10;Beschreibung automatisch generiert.">
            <a:extLst>
              <a:ext uri="{FF2B5EF4-FFF2-40B4-BE49-F238E27FC236}">
                <a16:creationId xmlns:a16="http://schemas.microsoft.com/office/drawing/2014/main" id="{5F4E3E64-A9B5-0545-7574-2249409F7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71" y="2970316"/>
            <a:ext cx="6096000" cy="1156854"/>
          </a:xfrm>
          <a:prstGeom prst="rect">
            <a:avLst/>
          </a:prstGeom>
        </p:spPr>
      </p:pic>
      <p:pic>
        <p:nvPicPr>
          <p:cNvPr id="8" name="Grafik 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A546F585-030C-6DF7-ACE8-9D5636849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71" y="4126485"/>
            <a:ext cx="6096000" cy="1152286"/>
          </a:xfrm>
          <a:prstGeom prst="rect">
            <a:avLst/>
          </a:prstGeom>
        </p:spPr>
      </p:pic>
      <p:pic>
        <p:nvPicPr>
          <p:cNvPr id="9" name="Grafik 9" descr="Ein Bild, das Tisch enthält.&#10;&#10;Beschreibung automatisch generiert.">
            <a:extLst>
              <a:ext uri="{FF2B5EF4-FFF2-40B4-BE49-F238E27FC236}">
                <a16:creationId xmlns:a16="http://schemas.microsoft.com/office/drawing/2014/main" id="{3175E643-29C3-DD95-9A9A-F02448DD7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14" y="5319715"/>
            <a:ext cx="6095999" cy="116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04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383C17-5522-1E2D-BDC2-0FA71E46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de-DE" dirty="0"/>
              <a:t>Diagramm mit Power BI</a:t>
            </a:r>
          </a:p>
        </p:txBody>
      </p:sp>
      <p:pic>
        <p:nvPicPr>
          <p:cNvPr id="2" name="Grafik 2">
            <a:extLst>
              <a:ext uri="{FF2B5EF4-FFF2-40B4-BE49-F238E27FC236}">
                <a16:creationId xmlns:a16="http://schemas.microsoft.com/office/drawing/2014/main" id="{A0A81400-1DE2-478B-B54A-31034EBEB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485" y="701123"/>
            <a:ext cx="1757872" cy="101909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EEF77E2-B6D3-B550-D63F-7016201EFB8B}"/>
              </a:ext>
            </a:extLst>
          </p:cNvPr>
          <p:cNvSpPr txBox="1"/>
          <p:nvPr/>
        </p:nvSpPr>
        <p:spPr>
          <a:xfrm>
            <a:off x="3332480" y="1960880"/>
            <a:ext cx="5527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/>
              <a:t>◦</a:t>
            </a:r>
            <a:r>
              <a:rPr lang="de-DE" dirty="0">
                <a:ea typeface="+mn-lt"/>
                <a:cs typeface="+mn-lt"/>
              </a:rPr>
              <a:t> Struktur von Power BI</a:t>
            </a:r>
            <a:endParaRPr lang="en-US" dirty="0">
              <a:ea typeface="+mn-lt"/>
              <a:cs typeface="+mn-lt"/>
            </a:endParaRPr>
          </a:p>
          <a:p>
            <a:pPr algn="ctr"/>
            <a:r>
              <a:rPr lang="de-DE" b="1" dirty="0"/>
              <a:t>▫ </a:t>
            </a:r>
            <a:r>
              <a:rPr lang="de-DE" dirty="0"/>
              <a:t>Visualisierung der Daten mit einem Diagramm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9B91727F-6359-A0FF-34D7-B55F9A7D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20" y="2803060"/>
            <a:ext cx="6766560" cy="379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65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383C17-5522-1E2D-BDC2-0FA71E46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de-DE" dirty="0"/>
              <a:t>Anwendung mit Power Apps</a:t>
            </a:r>
          </a:p>
        </p:txBody>
      </p:sp>
      <p:pic>
        <p:nvPicPr>
          <p:cNvPr id="2" name="Grafik 2">
            <a:extLst>
              <a:ext uri="{FF2B5EF4-FFF2-40B4-BE49-F238E27FC236}">
                <a16:creationId xmlns:a16="http://schemas.microsoft.com/office/drawing/2014/main" id="{FDC78D6F-6E06-73BD-B2AF-E789ADA8A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467" y="587675"/>
            <a:ext cx="1240048" cy="124004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1319660-1C1B-515F-D2B3-780A84A17F16}"/>
              </a:ext>
            </a:extLst>
          </p:cNvPr>
          <p:cNvSpPr txBox="1"/>
          <p:nvPr/>
        </p:nvSpPr>
        <p:spPr>
          <a:xfrm>
            <a:off x="4129562" y="1983693"/>
            <a:ext cx="39288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ea typeface="+mn-lt"/>
                <a:cs typeface="+mn-lt"/>
              </a:rPr>
              <a:t>◦</a:t>
            </a:r>
            <a:r>
              <a:rPr lang="de-DE" dirty="0"/>
              <a:t> Konzeption von Power Apps</a:t>
            </a:r>
          </a:p>
          <a:p>
            <a:pPr algn="ctr"/>
            <a:r>
              <a:rPr lang="de-DE" b="1" dirty="0">
                <a:ea typeface="+mn-lt"/>
                <a:cs typeface="+mn-lt"/>
              </a:rPr>
              <a:t>▫</a:t>
            </a:r>
            <a:r>
              <a:rPr lang="de-DE" dirty="0"/>
              <a:t> Praktische Darstellung gemäß Szenario</a:t>
            </a:r>
          </a:p>
        </p:txBody>
      </p:sp>
      <p:pic>
        <p:nvPicPr>
          <p:cNvPr id="4" name="Grafik 4" descr="Ein Bild, das Tisch enthält.&#10;&#10;Beschreibung automatisch generiert.">
            <a:extLst>
              <a:ext uri="{FF2B5EF4-FFF2-40B4-BE49-F238E27FC236}">
                <a16:creationId xmlns:a16="http://schemas.microsoft.com/office/drawing/2014/main" id="{D5781EA3-30B5-F8DE-4794-8C911310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160" y="2766250"/>
            <a:ext cx="7091680" cy="378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91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383C17-5522-1E2D-BDC2-0FA71E46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de-DE" dirty="0"/>
              <a:t>Alle Bildschirme im Überblick</a:t>
            </a:r>
          </a:p>
        </p:txBody>
      </p:sp>
      <p:pic>
        <p:nvPicPr>
          <p:cNvPr id="2" name="Grafik 2">
            <a:extLst>
              <a:ext uri="{FF2B5EF4-FFF2-40B4-BE49-F238E27FC236}">
                <a16:creationId xmlns:a16="http://schemas.microsoft.com/office/drawing/2014/main" id="{FDC78D6F-6E06-73BD-B2AF-E789ADA8A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467" y="587675"/>
            <a:ext cx="1240048" cy="1240048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819316D1-1CC8-789C-22D1-8808DCD46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28" y="1926633"/>
            <a:ext cx="4103913" cy="2318936"/>
          </a:xfrm>
          <a:prstGeom prst="rect">
            <a:avLst/>
          </a:prstGeom>
        </p:spPr>
      </p:pic>
      <p:pic>
        <p:nvPicPr>
          <p:cNvPr id="5" name="Grafik 6">
            <a:extLst>
              <a:ext uri="{FF2B5EF4-FFF2-40B4-BE49-F238E27FC236}">
                <a16:creationId xmlns:a16="http://schemas.microsoft.com/office/drawing/2014/main" id="{BE2E0A5F-021F-0F23-CE94-7C0F3FB14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3" y="1926632"/>
            <a:ext cx="4093028" cy="2318936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4BD29E33-A4EF-9AB5-2B97-5FF974CD3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229" y="4375014"/>
            <a:ext cx="4103914" cy="2320742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E1141F00-B140-8B07-FA66-8F95912B8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7743" y="4375014"/>
            <a:ext cx="4098108" cy="22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18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hteck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de-DE">
                <a:solidFill>
                  <a:srgbClr val="FFFFFF"/>
                </a:solidFill>
              </a:rPr>
              <a:t>Vielen Dank</a:t>
            </a:r>
          </a:p>
        </p:txBody>
      </p:sp>
      <p:pic>
        <p:nvPicPr>
          <p:cNvPr id="5" name="Bild 4" descr="Digitale Zahlen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3C40E5A3-5DE1-B07E-DCD5-83BCB6C66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2279" y="3337690"/>
            <a:ext cx="3183056" cy="590321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77E4-0492-6DED-9922-9562E77C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Low-code im Kontext von Business-</a:t>
            </a:r>
            <a:r>
              <a:rPr lang="de-DE" err="1"/>
              <a:t>analytics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35E4-9F1D-4C9B-F6B3-C705F3D74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23932"/>
            <a:ext cx="11029615" cy="333486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 sz="1800"/>
              <a:t>Business-Analytics 1.0: </a:t>
            </a:r>
            <a:endParaRPr lang="de-DE"/>
          </a:p>
          <a:p>
            <a:pPr marL="899795" lvl="2" indent="-269875"/>
            <a:r>
              <a:rPr lang="de-DE" sz="1800"/>
              <a:t>Zeitraum vor Big Data</a:t>
            </a:r>
          </a:p>
          <a:p>
            <a:pPr marL="899795" lvl="2" indent="-269875"/>
            <a:r>
              <a:rPr lang="de-DE" sz="1800"/>
              <a:t>Schon von Henry Ford betrieben, Durchbruch</a:t>
            </a:r>
            <a:br>
              <a:rPr lang="de-DE" sz="1800"/>
            </a:br>
            <a:r>
              <a:rPr lang="de-DE" sz="1800"/>
              <a:t>erst 1950-60 durch den Computer</a:t>
            </a:r>
          </a:p>
          <a:p>
            <a:pPr marL="899795" lvl="2" indent="-269875"/>
            <a:r>
              <a:rPr lang="de-DE" sz="1800"/>
              <a:t>Große Überschneidung mit Business </a:t>
            </a:r>
            <a:r>
              <a:rPr lang="de-DE" sz="1800" err="1"/>
              <a:t>Intelligence</a:t>
            </a:r>
            <a:endParaRPr lang="de-DE" sz="1800"/>
          </a:p>
          <a:p>
            <a:pPr marL="899795" lvl="2" indent="-269875"/>
            <a:r>
              <a:rPr lang="de-DE" sz="1800"/>
              <a:t>Zeitverlust durch hohen Aufwand zur </a:t>
            </a:r>
            <a:br>
              <a:rPr lang="de-DE" sz="1800"/>
            </a:br>
            <a:r>
              <a:rPr lang="de-DE" sz="1800"/>
              <a:t>Vorbereitung der Daten</a:t>
            </a:r>
          </a:p>
          <a:p>
            <a:pPr marL="899795" lvl="2" indent="-269875"/>
            <a:r>
              <a:rPr lang="de-DE" sz="1800"/>
              <a:t>Vorhersage von Trends kaum bis nicht möglich</a:t>
            </a:r>
          </a:p>
          <a:p>
            <a:pPr marL="899795" lvl="2" indent="-269875"/>
            <a:endParaRPr lang="de-DE"/>
          </a:p>
          <a:p>
            <a:pPr marL="899795" lvl="2" indent="-269875"/>
            <a:endParaRPr lang="de-DE"/>
          </a:p>
        </p:txBody>
      </p:sp>
      <p:pic>
        <p:nvPicPr>
          <p:cNvPr id="4" name="Picture 4" descr="A group of men working in a factory&#10;&#10;Description automatically generated with medium confidence">
            <a:extLst>
              <a:ext uri="{FF2B5EF4-FFF2-40B4-BE49-F238E27FC236}">
                <a16:creationId xmlns:a16="http://schemas.microsoft.com/office/drawing/2014/main" id="{89817BCB-9173-B7B2-9A58-17E7FB9A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843" y="2766485"/>
            <a:ext cx="4252822" cy="23871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54EC29-181C-2352-A13F-4DEFA152D623}"/>
              </a:ext>
            </a:extLst>
          </p:cNvPr>
          <p:cNvSpPr txBox="1"/>
          <p:nvPr/>
        </p:nvSpPr>
        <p:spPr>
          <a:xfrm>
            <a:off x="6935273" y="5261020"/>
            <a:ext cx="3977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" sz="1000">
                <a:ea typeface="+mn-lt"/>
                <a:cs typeface="+mn-lt"/>
              </a:rPr>
              <a:t>Modell A Fließbandarbeit ca. 1931 Quelle: corporate.ford.com</a:t>
            </a:r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9F11D5-C362-480C-7775-D328325EA1E7}"/>
              </a:ext>
            </a:extLst>
          </p:cNvPr>
          <p:cNvSpPr txBox="1"/>
          <p:nvPr/>
        </p:nvSpPr>
        <p:spPr>
          <a:xfrm>
            <a:off x="581697" y="1933978"/>
            <a:ext cx="55121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>
                <a:ea typeface="+mn-lt"/>
                <a:cs typeface="+mn-lt"/>
              </a:rPr>
              <a:t>Business-Analytics ist im stetigen Wandel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738540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77E4-0492-6DED-9922-9562E77C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Low-code im Kontext von Business-</a:t>
            </a:r>
            <a:r>
              <a:rPr lang="de-DE" err="1"/>
              <a:t>analytics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35E4-9F1D-4C9B-F6B3-C705F3D74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23932"/>
            <a:ext cx="11029615" cy="38703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de-DE" sz="2400"/>
          </a:p>
          <a:p>
            <a:pPr marL="324485" lvl="1" indent="0">
              <a:buNone/>
            </a:pPr>
            <a:endParaRPr lang="de-DE"/>
          </a:p>
          <a:p>
            <a:pPr marL="0" indent="0">
              <a:buNone/>
            </a:pPr>
            <a:r>
              <a:rPr lang="de-DE" sz="1800" dirty="0">
                <a:ea typeface="+mn-lt"/>
                <a:cs typeface="+mn-lt"/>
              </a:rPr>
              <a:t>Business-Analytics </a:t>
            </a:r>
            <a:r>
              <a:rPr lang="de-DE" dirty="0">
                <a:ea typeface="+mn-lt"/>
                <a:cs typeface="+mn-lt"/>
              </a:rPr>
              <a:t>2.0</a:t>
            </a:r>
            <a:r>
              <a:rPr lang="de-DE" sz="1800" dirty="0">
                <a:ea typeface="+mn-lt"/>
                <a:cs typeface="+mn-lt"/>
              </a:rPr>
              <a:t>: </a:t>
            </a:r>
            <a:endParaRPr lang="en-US" sz="1800" dirty="0">
              <a:ea typeface="+mn-lt"/>
              <a:cs typeface="+mn-lt"/>
            </a:endParaRPr>
          </a:p>
          <a:p>
            <a:pPr marL="899795" lvl="2" indent="-269875">
              <a:buFont typeface="Wingdings 2"/>
            </a:pPr>
            <a:r>
              <a:rPr lang="de-DE" sz="1800" dirty="0">
                <a:ea typeface="+mn-lt"/>
                <a:cs typeface="+mn-lt"/>
              </a:rPr>
              <a:t>Zeitraum nach Big Data, beginnt schon ca. 2005 durch </a:t>
            </a:r>
            <a:br>
              <a:rPr lang="de-DE" sz="1800" dirty="0">
                <a:ea typeface="+mn-lt"/>
                <a:cs typeface="+mn-lt"/>
              </a:rPr>
            </a:br>
            <a:r>
              <a:rPr lang="de-DE" sz="1800" dirty="0">
                <a:ea typeface="+mn-lt"/>
                <a:cs typeface="+mn-lt"/>
              </a:rPr>
              <a:t>Internet Firmen (z.B. Google, LinkedIn, </a:t>
            </a:r>
            <a:r>
              <a:rPr lang="de-DE" sz="1800" dirty="0" err="1">
                <a:ea typeface="+mn-lt"/>
                <a:cs typeface="+mn-lt"/>
              </a:rPr>
              <a:t>etc</a:t>
            </a:r>
            <a:r>
              <a:rPr lang="de-DE" sz="1800" dirty="0">
                <a:ea typeface="+mn-lt"/>
                <a:cs typeface="+mn-lt"/>
              </a:rPr>
              <a:t>)</a:t>
            </a:r>
            <a:endParaRPr lang="en-US" sz="1800" dirty="0">
              <a:ea typeface="+mn-lt"/>
              <a:cs typeface="+mn-lt"/>
            </a:endParaRPr>
          </a:p>
          <a:p>
            <a:pPr marL="899795" lvl="2" indent="-269875">
              <a:buFont typeface="Wingdings 2"/>
            </a:pPr>
            <a:r>
              <a:rPr lang="de-DE" sz="1800" dirty="0">
                <a:ea typeface="+mn-lt"/>
                <a:cs typeface="+mn-lt"/>
              </a:rPr>
              <a:t>Großer Fokus auf Schnelligkeit, da dadurch ein Marktvorteil entsteht</a:t>
            </a:r>
            <a:endParaRPr lang="en-US" sz="1800" dirty="0">
              <a:ea typeface="+mn-lt"/>
              <a:cs typeface="+mn-lt"/>
            </a:endParaRPr>
          </a:p>
          <a:p>
            <a:pPr marL="899795" lvl="2" indent="-269875">
              <a:buFont typeface="Wingdings 2"/>
            </a:pPr>
            <a:r>
              <a:rPr lang="de-DE" sz="1800" dirty="0">
                <a:ea typeface="+mn-lt"/>
                <a:cs typeface="+mn-lt"/>
              </a:rPr>
              <a:t>Als Vorreiter von neuer Technologie (z.B. </a:t>
            </a:r>
            <a:r>
              <a:rPr lang="de-DE" sz="1800" dirty="0" err="1">
                <a:ea typeface="+mn-lt"/>
                <a:cs typeface="+mn-lt"/>
              </a:rPr>
              <a:t>Linkedins</a:t>
            </a:r>
            <a:r>
              <a:rPr lang="de-DE" sz="1800" dirty="0">
                <a:ea typeface="+mn-lt"/>
                <a:cs typeface="+mn-lt"/>
              </a:rPr>
              <a:t> "Year in Review") erschafft man Hype </a:t>
            </a:r>
            <a:br>
              <a:rPr lang="de-DE" sz="1800" dirty="0">
                <a:ea typeface="+mn-lt"/>
                <a:cs typeface="+mn-lt"/>
              </a:rPr>
            </a:br>
            <a:r>
              <a:rPr lang="de-DE" sz="1800" dirty="0">
                <a:ea typeface="+mn-lt"/>
                <a:cs typeface="+mn-lt"/>
              </a:rPr>
              <a:t>der neue Kunden anzieht und Konkurrenz zwingt etwas ähnliches zu entwickeln. </a:t>
            </a:r>
            <a:endParaRPr lang="en-US" sz="1800" dirty="0">
              <a:ea typeface="+mn-lt"/>
              <a:cs typeface="+mn-lt"/>
            </a:endParaRPr>
          </a:p>
          <a:p>
            <a:pPr marL="899795" lvl="2" indent="-269875">
              <a:buFont typeface="Wingdings 2"/>
            </a:pPr>
            <a:r>
              <a:rPr lang="de-DE" sz="1800" dirty="0">
                <a:ea typeface="+mn-lt"/>
                <a:cs typeface="+mn-lt"/>
              </a:rPr>
              <a:t>Neue Technologien mussten herangezogen werden zur Verarbeitung der Datenmengen</a:t>
            </a:r>
            <a:br>
              <a:rPr lang="de-DE" sz="1800" dirty="0">
                <a:ea typeface="+mn-lt"/>
                <a:cs typeface="+mn-lt"/>
              </a:rPr>
            </a:br>
            <a:r>
              <a:rPr lang="de-DE" sz="1800" dirty="0">
                <a:ea typeface="+mn-lt"/>
                <a:cs typeface="+mn-lt"/>
              </a:rPr>
              <a:t>(Hadoop, NoSQL, etc.)</a:t>
            </a:r>
            <a:endParaRPr lang="de-DE" dirty="0"/>
          </a:p>
          <a:p>
            <a:pPr marL="899795" lvl="2" indent="-269875">
              <a:buFont typeface="Wingdings 2"/>
            </a:pPr>
            <a:r>
              <a:rPr lang="de-DE" sz="1800" dirty="0"/>
              <a:t>Durch Einsatz von </a:t>
            </a:r>
            <a:r>
              <a:rPr lang="de-DE" sz="1800" dirty="0" err="1"/>
              <a:t>Machine</a:t>
            </a:r>
            <a:r>
              <a:rPr lang="de-DE" sz="1800" dirty="0"/>
              <a:t> Learning / AI ist akkurate Trend Vorhersage möglich</a:t>
            </a:r>
          </a:p>
          <a:p>
            <a:pPr marL="899795" lvl="2" indent="-269875"/>
            <a:endParaRPr lang="de-DE"/>
          </a:p>
          <a:p>
            <a:pPr marL="899795" lvl="2" indent="-269875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9F11D5-C362-480C-7775-D328325EA1E7}"/>
              </a:ext>
            </a:extLst>
          </p:cNvPr>
          <p:cNvSpPr txBox="1"/>
          <p:nvPr/>
        </p:nvSpPr>
        <p:spPr>
          <a:xfrm>
            <a:off x="581697" y="1933978"/>
            <a:ext cx="55121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>
                <a:ea typeface="+mn-lt"/>
                <a:cs typeface="+mn-lt"/>
              </a:rPr>
              <a:t>Business-Analytics ist im stetigen Wandel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86298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77E4-0492-6DED-9922-9562E77C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Low-code im Kontext von Business-</a:t>
            </a:r>
            <a:r>
              <a:rPr lang="de-DE" err="1"/>
              <a:t>analytics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35E4-9F1D-4C9B-F6B3-C705F3D74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23932"/>
            <a:ext cx="11029615" cy="333486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de-DE" sz="2400"/>
          </a:p>
          <a:p>
            <a:pPr marL="324485" lvl="1" indent="0">
              <a:buNone/>
            </a:pPr>
            <a:endParaRPr lang="de-DE"/>
          </a:p>
          <a:p>
            <a:pPr marL="0" indent="0">
              <a:buNone/>
            </a:pPr>
            <a:r>
              <a:rPr lang="de-DE" sz="1800">
                <a:ea typeface="+mn-lt"/>
                <a:cs typeface="+mn-lt"/>
              </a:rPr>
              <a:t>Business-Analytics </a:t>
            </a:r>
            <a:r>
              <a:rPr lang="de-DE">
                <a:ea typeface="+mn-lt"/>
                <a:cs typeface="+mn-lt"/>
              </a:rPr>
              <a:t>3.0</a:t>
            </a:r>
            <a:r>
              <a:rPr lang="de-DE" sz="1800">
                <a:ea typeface="+mn-lt"/>
                <a:cs typeface="+mn-lt"/>
              </a:rPr>
              <a:t>: </a:t>
            </a:r>
            <a:endParaRPr lang="en-US" sz="1800">
              <a:ea typeface="+mn-lt"/>
              <a:cs typeface="+mn-lt"/>
            </a:endParaRPr>
          </a:p>
          <a:p>
            <a:pPr marL="899795" lvl="2" indent="-269875">
              <a:buFont typeface="Wingdings 2"/>
            </a:pPr>
            <a:r>
              <a:rPr lang="de-DE" sz="1800">
                <a:ea typeface="+mn-lt"/>
                <a:cs typeface="+mn-lt"/>
              </a:rPr>
              <a:t>Punkte aus BA 2.0 gelten immer noch aber nun für jede Industrie</a:t>
            </a:r>
            <a:endParaRPr lang="en-US" sz="1800">
              <a:ea typeface="+mn-lt"/>
              <a:cs typeface="+mn-lt"/>
            </a:endParaRPr>
          </a:p>
          <a:p>
            <a:pPr marL="899795" lvl="2" indent="-269875">
              <a:buFont typeface="Wingdings 2"/>
            </a:pPr>
            <a:r>
              <a:rPr lang="de-DE" sz="1800"/>
              <a:t>Traditionelle</a:t>
            </a:r>
            <a:r>
              <a:rPr lang="en-US" sz="1800"/>
              <a:t> Betriebe, </a:t>
            </a:r>
            <a:r>
              <a:rPr lang="en-US" sz="1800" err="1"/>
              <a:t>z.B.</a:t>
            </a:r>
            <a:r>
              <a:rPr lang="en-US" sz="1800"/>
              <a:t> die Robert Bosch GmbH, </a:t>
            </a:r>
            <a:r>
              <a:rPr lang="en-US" sz="1800" err="1"/>
              <a:t>besitzen</a:t>
            </a:r>
            <a:br>
              <a:rPr lang="en-US" sz="1800"/>
            </a:br>
            <a:r>
              <a:rPr lang="en-US" sz="1800" err="1"/>
              <a:t>Abteilungen</a:t>
            </a:r>
            <a:r>
              <a:rPr lang="en-US" sz="1800"/>
              <a:t> </a:t>
            </a:r>
            <a:r>
              <a:rPr lang="en-US" sz="1800" err="1"/>
              <a:t>dediziert</a:t>
            </a:r>
            <a:r>
              <a:rPr lang="en-US" sz="1800"/>
              <a:t> für Business Analytics.</a:t>
            </a:r>
            <a:endParaRPr lang="de-DE" sz="1800"/>
          </a:p>
          <a:p>
            <a:pPr marL="899795" lvl="2" indent="-269875">
              <a:buFont typeface="Wingdings 2"/>
            </a:pPr>
            <a:r>
              <a:rPr lang="en-US" sz="1800"/>
              <a:t>Ziel </a:t>
            </a:r>
            <a:r>
              <a:rPr lang="en-US" sz="1800" err="1"/>
              <a:t>ist</a:t>
            </a:r>
            <a:r>
              <a:rPr lang="en-US" sz="1800"/>
              <a:t> es </a:t>
            </a:r>
            <a:r>
              <a:rPr lang="en-US" sz="1800" err="1"/>
              <a:t>nicht</a:t>
            </a:r>
            <a:r>
              <a:rPr lang="en-US" sz="1800"/>
              <a:t> </a:t>
            </a:r>
            <a:r>
              <a:rPr lang="en-US" sz="1800" err="1"/>
              <a:t>nur</a:t>
            </a:r>
            <a:r>
              <a:rPr lang="en-US" sz="1800"/>
              <a:t> intern BA </a:t>
            </a:r>
            <a:r>
              <a:rPr lang="en-US" sz="1800" err="1"/>
              <a:t>umzusetzen</a:t>
            </a:r>
            <a:r>
              <a:rPr lang="en-US" sz="1800"/>
              <a:t>, </a:t>
            </a:r>
            <a:r>
              <a:rPr lang="en-US" sz="1800" err="1"/>
              <a:t>sondern</a:t>
            </a:r>
            <a:r>
              <a:rPr lang="en-US" sz="1800"/>
              <a:t> </a:t>
            </a:r>
            <a:r>
              <a:rPr lang="en-US" sz="1800" err="1"/>
              <a:t>auch</a:t>
            </a:r>
            <a:r>
              <a:rPr lang="en-US" sz="1800"/>
              <a:t> </a:t>
            </a:r>
            <a:r>
              <a:rPr lang="en-US" sz="1800" err="1"/>
              <a:t>als</a:t>
            </a:r>
            <a:r>
              <a:rPr lang="en-US" sz="1800"/>
              <a:t> </a:t>
            </a:r>
            <a:br>
              <a:rPr lang="en-US"/>
            </a:br>
            <a:r>
              <a:rPr lang="en-US" sz="1800" err="1"/>
              <a:t>Produkt</a:t>
            </a:r>
            <a:r>
              <a:rPr lang="en-US" sz="1800"/>
              <a:t> </a:t>
            </a:r>
            <a:r>
              <a:rPr lang="en-US" sz="1800" err="1"/>
              <a:t>oder</a:t>
            </a:r>
            <a:r>
              <a:rPr lang="en-US" sz="1800"/>
              <a:t> Service an Andere </a:t>
            </a:r>
            <a:r>
              <a:rPr lang="en-US" sz="1800" err="1"/>
              <a:t>verkaufen</a:t>
            </a:r>
            <a:endParaRPr lang="de-DE" sz="1800" err="1"/>
          </a:p>
          <a:p>
            <a:pPr marL="899795" lvl="2" indent="-269875">
              <a:buFont typeface="Wingdings 2"/>
            </a:pPr>
            <a:r>
              <a:rPr lang="en-US" sz="1800"/>
              <a:t>Reine Daten </a:t>
            </a:r>
            <a:r>
              <a:rPr lang="en-US" sz="1800" err="1"/>
              <a:t>stehen</a:t>
            </a:r>
            <a:r>
              <a:rPr lang="en-US" sz="1800"/>
              <a:t> </a:t>
            </a:r>
            <a:r>
              <a:rPr lang="en-US" sz="1800" err="1"/>
              <a:t>im</a:t>
            </a:r>
            <a:r>
              <a:rPr lang="en-US" sz="1800"/>
              <a:t> Hintergrund, </a:t>
            </a:r>
            <a:r>
              <a:rPr lang="en-US" sz="1800" err="1"/>
              <a:t>Ergebnisse</a:t>
            </a:r>
            <a:r>
              <a:rPr lang="en-US" sz="1800"/>
              <a:t> der Analytics</a:t>
            </a:r>
            <a:br>
              <a:rPr lang="en-US" sz="1800"/>
            </a:br>
            <a:r>
              <a:rPr lang="en-US" sz="1800" err="1"/>
              <a:t>rücken</a:t>
            </a:r>
            <a:r>
              <a:rPr lang="en-US" sz="1800"/>
              <a:t> in den </a:t>
            </a:r>
            <a:r>
              <a:rPr lang="en-US" sz="1800" err="1"/>
              <a:t>Vordergrund</a:t>
            </a:r>
          </a:p>
          <a:p>
            <a:pPr marL="899795" lvl="2" indent="-269875"/>
            <a:endParaRPr lang="de-DE"/>
          </a:p>
          <a:p>
            <a:pPr marL="899795" lvl="2" indent="-269875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9F11D5-C362-480C-7775-D328325EA1E7}"/>
              </a:ext>
            </a:extLst>
          </p:cNvPr>
          <p:cNvSpPr txBox="1"/>
          <p:nvPr/>
        </p:nvSpPr>
        <p:spPr>
          <a:xfrm>
            <a:off x="581697" y="1933978"/>
            <a:ext cx="55121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>
                <a:ea typeface="+mn-lt"/>
                <a:cs typeface="+mn-lt"/>
              </a:rPr>
              <a:t>Business-Analytics ist im stetigen Wandel</a:t>
            </a:r>
            <a:endParaRPr lang="en-US" sz="2400"/>
          </a:p>
        </p:txBody>
      </p:sp>
      <p:pic>
        <p:nvPicPr>
          <p:cNvPr id="4" name="Picture 4" descr="Text, chat or text message&#10;&#10;Description automatically generated">
            <a:extLst>
              <a:ext uri="{FF2B5EF4-FFF2-40B4-BE49-F238E27FC236}">
                <a16:creationId xmlns:a16="http://schemas.microsoft.com/office/drawing/2014/main" id="{C37FAADB-E190-3C64-54E2-54B4D50A8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3318698"/>
            <a:ext cx="2743200" cy="1744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5B8B75-DE95-55B0-6AF1-FD3702C3EEAC}"/>
              </a:ext>
            </a:extLst>
          </p:cNvPr>
          <p:cNvSpPr txBox="1"/>
          <p:nvPr/>
        </p:nvSpPr>
        <p:spPr>
          <a:xfrm>
            <a:off x="8305800" y="510540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Quelle: bosch.io</a:t>
            </a:r>
          </a:p>
        </p:txBody>
      </p:sp>
    </p:spTree>
    <p:extLst>
      <p:ext uri="{BB962C8B-B14F-4D97-AF65-F5344CB8AC3E}">
        <p14:creationId xmlns:p14="http://schemas.microsoft.com/office/powerpoint/2010/main" val="115606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77E4-0492-6DED-9922-9562E77C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Low-code im Kontext von Business-</a:t>
            </a:r>
            <a:r>
              <a:rPr lang="de-DE" err="1"/>
              <a:t>analytics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35E4-9F1D-4C9B-F6B3-C705F3D74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23932"/>
            <a:ext cx="11029615" cy="333486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de-DE" sz="2400" dirty="0"/>
              <a:t>Definition nach IBM:</a:t>
            </a:r>
            <a:endParaRPr lang="en-US" dirty="0"/>
          </a:p>
          <a:p>
            <a:pPr marL="0" indent="0">
              <a:buNone/>
            </a:pPr>
            <a:r>
              <a:rPr lang="de-DE" dirty="0">
                <a:ea typeface="+mn-lt"/>
                <a:cs typeface="+mn-lt"/>
              </a:rPr>
              <a:t>Low-code </a:t>
            </a:r>
            <a:r>
              <a:rPr lang="de-DE" dirty="0" err="1">
                <a:ea typeface="+mn-lt"/>
                <a:cs typeface="+mn-lt"/>
              </a:rPr>
              <a:t>is</a:t>
            </a:r>
            <a:r>
              <a:rPr lang="de-DE" dirty="0">
                <a:ea typeface="+mn-lt"/>
                <a:cs typeface="+mn-lt"/>
              </a:rPr>
              <a:t> a </a:t>
            </a:r>
            <a:r>
              <a:rPr lang="de-DE" dirty="0" err="1">
                <a:ea typeface="+mn-lt"/>
                <a:cs typeface="+mn-lt"/>
              </a:rPr>
              <a:t>visual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approach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to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software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development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that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enables</a:t>
            </a:r>
            <a:r>
              <a:rPr lang="de-DE" dirty="0">
                <a:ea typeface="+mn-lt"/>
                <a:cs typeface="+mn-lt"/>
              </a:rPr>
              <a:t> </a:t>
            </a:r>
            <a:br>
              <a:rPr lang="de-DE" dirty="0">
                <a:ea typeface="+mn-lt"/>
                <a:cs typeface="+mn-lt"/>
              </a:rPr>
            </a:br>
            <a:r>
              <a:rPr lang="de-DE" dirty="0" err="1">
                <a:ea typeface="+mn-lt"/>
                <a:cs typeface="+mn-lt"/>
              </a:rPr>
              <a:t>faster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delivery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applications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through</a:t>
            </a:r>
            <a:r>
              <a:rPr lang="de-DE" dirty="0">
                <a:ea typeface="+mn-lt"/>
                <a:cs typeface="+mn-lt"/>
              </a:rPr>
              <a:t> minimal hand-</a:t>
            </a:r>
            <a:r>
              <a:rPr lang="de-DE" dirty="0" err="1">
                <a:ea typeface="+mn-lt"/>
                <a:cs typeface="+mn-lt"/>
              </a:rPr>
              <a:t>coding</a:t>
            </a:r>
            <a:r>
              <a:rPr lang="de-DE" dirty="0">
                <a:ea typeface="+mn-lt"/>
                <a:cs typeface="+mn-lt"/>
              </a:rPr>
              <a:t>. </a:t>
            </a:r>
            <a:br>
              <a:rPr lang="de-DE" dirty="0">
                <a:ea typeface="+mn-lt"/>
                <a:cs typeface="+mn-lt"/>
              </a:rPr>
            </a:br>
            <a:r>
              <a:rPr lang="de-DE" dirty="0">
                <a:ea typeface="+mn-lt"/>
                <a:cs typeface="+mn-lt"/>
              </a:rPr>
              <a:t>The </a:t>
            </a:r>
            <a:r>
              <a:rPr lang="de-DE" dirty="0" err="1">
                <a:ea typeface="+mn-lt"/>
                <a:cs typeface="+mn-lt"/>
              </a:rPr>
              <a:t>graphical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user</a:t>
            </a:r>
            <a:r>
              <a:rPr lang="de-DE" dirty="0">
                <a:ea typeface="+mn-lt"/>
                <a:cs typeface="+mn-lt"/>
              </a:rPr>
              <a:t> interface and </a:t>
            </a:r>
            <a:r>
              <a:rPr lang="de-DE" dirty="0" err="1">
                <a:ea typeface="+mn-lt"/>
                <a:cs typeface="+mn-lt"/>
              </a:rPr>
              <a:t>the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drag-and-drop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features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 a </a:t>
            </a:r>
            <a:br>
              <a:rPr lang="de-DE" dirty="0">
                <a:ea typeface="+mn-lt"/>
                <a:cs typeface="+mn-lt"/>
              </a:rPr>
            </a:br>
            <a:r>
              <a:rPr lang="de-DE" dirty="0" err="1">
                <a:ea typeface="+mn-lt"/>
                <a:cs typeface="+mn-lt"/>
              </a:rPr>
              <a:t>low</a:t>
            </a:r>
            <a:r>
              <a:rPr lang="de-DE" dirty="0">
                <a:ea typeface="+mn-lt"/>
                <a:cs typeface="+mn-lt"/>
              </a:rPr>
              <a:t>-code </a:t>
            </a:r>
            <a:r>
              <a:rPr lang="de-DE" dirty="0" err="1">
                <a:ea typeface="+mn-lt"/>
                <a:cs typeface="+mn-lt"/>
              </a:rPr>
              <a:t>platform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automates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aspects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the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development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process</a:t>
            </a:r>
            <a:r>
              <a:rPr lang="de-DE" dirty="0">
                <a:ea typeface="+mn-lt"/>
                <a:cs typeface="+mn-lt"/>
              </a:rPr>
              <a:t>, </a:t>
            </a:r>
            <a:br>
              <a:rPr lang="de-DE" dirty="0">
                <a:ea typeface="+mn-lt"/>
                <a:cs typeface="+mn-lt"/>
              </a:rPr>
            </a:br>
            <a:r>
              <a:rPr lang="de-DE" dirty="0" err="1">
                <a:ea typeface="+mn-lt"/>
                <a:cs typeface="+mn-lt"/>
              </a:rPr>
              <a:t>eliminating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dependencies</a:t>
            </a:r>
            <a:r>
              <a:rPr lang="de-DE" dirty="0">
                <a:ea typeface="+mn-lt"/>
                <a:cs typeface="+mn-lt"/>
              </a:rPr>
              <a:t> on traditional </a:t>
            </a:r>
            <a:r>
              <a:rPr lang="de-DE" dirty="0" err="1">
                <a:ea typeface="+mn-lt"/>
                <a:cs typeface="+mn-lt"/>
              </a:rPr>
              <a:t>computer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programming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approaches</a:t>
            </a:r>
            <a:r>
              <a:rPr lang="de-DE" dirty="0">
                <a:ea typeface="+mn-lt"/>
                <a:cs typeface="+mn-lt"/>
              </a:rPr>
              <a:t>.</a:t>
            </a:r>
            <a:r>
              <a:rPr lang="de-DE" sz="2400" dirty="0">
                <a:ea typeface="+mn-lt"/>
                <a:cs typeface="+mn-lt"/>
              </a:rPr>
              <a:t> </a:t>
            </a:r>
            <a:endParaRPr lang="de-DE" dirty="0"/>
          </a:p>
          <a:p>
            <a:pPr marL="899795" lvl="2" indent="-269875"/>
            <a:endParaRPr lang="de-DE"/>
          </a:p>
          <a:p>
            <a:pPr marL="899795" lvl="2" indent="-269875"/>
            <a:endParaRPr lang="de-DE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9F11D5-C362-480C-7775-D328325EA1E7}"/>
              </a:ext>
            </a:extLst>
          </p:cNvPr>
          <p:cNvSpPr txBox="1"/>
          <p:nvPr/>
        </p:nvSpPr>
        <p:spPr>
          <a:xfrm>
            <a:off x="581697" y="1933978"/>
            <a:ext cx="55121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ea typeface="+mn-lt"/>
                <a:cs typeface="+mn-lt"/>
              </a:rPr>
              <a:t>Low-Code 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5B8B75-DE95-55B0-6AF1-FD3702C3EEAC}"/>
              </a:ext>
            </a:extLst>
          </p:cNvPr>
          <p:cNvSpPr txBox="1"/>
          <p:nvPr/>
        </p:nvSpPr>
        <p:spPr>
          <a:xfrm>
            <a:off x="8305800" y="510540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Quelle: mendix.com</a:t>
            </a:r>
          </a:p>
        </p:txBody>
      </p:sp>
      <p:pic>
        <p:nvPicPr>
          <p:cNvPr id="7" name="Picture 7" descr="Graphical user interface, engineering drawing&#10;&#10;Description automatically generated">
            <a:extLst>
              <a:ext uri="{FF2B5EF4-FFF2-40B4-BE49-F238E27FC236}">
                <a16:creationId xmlns:a16="http://schemas.microsoft.com/office/drawing/2014/main" id="{F1AADB3C-48DE-B94A-8840-98D1F7E4E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832" y="2600594"/>
            <a:ext cx="2743200" cy="23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13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77E4-0492-6DED-9922-9562E77C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Low-code im Kontext von Business-</a:t>
            </a:r>
            <a:r>
              <a:rPr lang="de-DE" err="1"/>
              <a:t>analytics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35E4-9F1D-4C9B-F6B3-C705F3D74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23932"/>
            <a:ext cx="11029615" cy="333486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de-DE" sz="2400" dirty="0"/>
          </a:p>
          <a:p>
            <a:pPr marL="899795" lvl="2" indent="-269875"/>
            <a:endParaRPr lang="de-DE"/>
          </a:p>
          <a:p>
            <a:pPr marL="899795" lvl="2" indent="-269875"/>
            <a:endParaRPr lang="de-DE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9F11D5-C362-480C-7775-D328325EA1E7}"/>
              </a:ext>
            </a:extLst>
          </p:cNvPr>
          <p:cNvSpPr txBox="1"/>
          <p:nvPr/>
        </p:nvSpPr>
        <p:spPr>
          <a:xfrm>
            <a:off x="581697" y="1933978"/>
            <a:ext cx="55121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ea typeface="+mn-lt"/>
                <a:cs typeface="+mn-lt"/>
              </a:rPr>
              <a:t>Warum Low-Code? Eine Kurzübersicht </a:t>
            </a:r>
            <a:endParaRPr lang="en-US" sz="24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E34EBA84-66AF-F414-3BE4-AF258BECD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357511"/>
              </p:ext>
            </p:extLst>
          </p:nvPr>
        </p:nvGraphicFramePr>
        <p:xfrm>
          <a:off x="1743950" y="3080457"/>
          <a:ext cx="816864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2935304963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2389860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Vorteile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61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noProof="0" dirty="0"/>
                        <a:t>Vermeidung</a:t>
                      </a:r>
                      <a:r>
                        <a:rPr lang="en-US" dirty="0"/>
                        <a:t> von Shadow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Promotion von Shadow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70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Geringes</a:t>
                      </a:r>
                      <a:r>
                        <a:rPr lang="en-US" dirty="0"/>
                        <a:t> Risiko </a:t>
                      </a:r>
                      <a:r>
                        <a:rPr lang="en-US" dirty="0" err="1"/>
                        <a:t>aber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hohes</a:t>
                      </a:r>
                      <a:r>
                        <a:rPr lang="en-US" dirty="0"/>
                        <a:t> ROI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Gill Sans MT"/>
                        </a:rPr>
                        <a:t>Versionierung</a:t>
                      </a:r>
                      <a:r>
                        <a:rPr lang="en-US" sz="1800" b="0" i="0" u="none" strike="noStrike" noProof="0" dirty="0">
                          <a:latin typeface="Gill Sans MT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Gill Sans MT"/>
                        </a:rPr>
                        <a:t>z.B.</a:t>
                      </a:r>
                      <a:r>
                        <a:rPr lang="en-US" sz="1800" b="0" i="0" u="none" strike="noStrike" noProof="0" dirty="0">
                          <a:latin typeface="Gill Sans MT"/>
                        </a:rPr>
                        <a:t> git </a:t>
                      </a:r>
                      <a:r>
                        <a:rPr lang="en-US" sz="1800" b="0" i="0" u="none" strike="noStrike" noProof="0" dirty="0" err="1">
                          <a:latin typeface="Gill Sans MT"/>
                        </a:rPr>
                        <a:t>nicht</a:t>
                      </a:r>
                      <a:r>
                        <a:rPr lang="en-US" sz="1800" b="0" i="0" u="none" strike="noStrike" noProof="0" dirty="0">
                          <a:latin typeface="Gill Sans MT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Gill Sans MT"/>
                        </a:rPr>
                        <a:t>vorhanden</a:t>
                      </a:r>
                      <a:endParaRPr 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507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/>
                        <a:t>Cross </a:t>
                      </a:r>
                      <a:r>
                        <a:rPr lang="en-US" sz="1800" b="0" i="0" u="none" strike="noStrike" noProof="0" dirty="0" err="1"/>
                        <a:t>Plattform</a:t>
                      </a:r>
                      <a:r>
                        <a:rPr lang="en-US" sz="1800" b="0" i="0" u="none" strike="noStrike" noProof="0" dirty="0"/>
                        <a:t> </a:t>
                      </a:r>
                      <a:r>
                        <a:rPr lang="en-US" sz="1800" b="0" i="0" u="none" strike="noStrike" noProof="0" dirty="0" err="1"/>
                        <a:t>Funktionalität</a:t>
                      </a:r>
                      <a:r>
                        <a:rPr lang="en-US" sz="1800" b="0" i="0" u="none" strike="noStrike" noProof="0" dirty="0"/>
                        <a:t> für Browser &amp; mobile </a:t>
                      </a:r>
                      <a:r>
                        <a:rPr lang="en-US" sz="1800" b="0" i="0" u="none" strike="noStrike" noProof="0" dirty="0" err="1"/>
                        <a:t>Endgeräte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Gill Sans MT"/>
                        </a:rPr>
                        <a:t>Bedarf</a:t>
                      </a:r>
                      <a:r>
                        <a:rPr lang="en-US" sz="1800" b="0" i="0" u="none" strike="noStrike" noProof="0" dirty="0">
                          <a:latin typeface="Gill Sans MT"/>
                        </a:rPr>
                        <a:t> für Custom Code </a:t>
                      </a:r>
                      <a:r>
                        <a:rPr lang="en-US" sz="1800" b="0" i="0" u="none" strike="noStrike" noProof="0" dirty="0" err="1">
                          <a:latin typeface="Gill Sans MT"/>
                        </a:rPr>
                        <a:t>kann</a:t>
                      </a:r>
                      <a:r>
                        <a:rPr lang="en-US" sz="1800" b="0" i="0" u="none" strike="noStrike" noProof="0" dirty="0">
                          <a:latin typeface="Gill Sans MT"/>
                        </a:rPr>
                        <a:t> </a:t>
                      </a:r>
                      <a:r>
                        <a:rPr lang="en-US" sz="1800" b="0" i="0" u="none" strike="noStrike" noProof="0" dirty="0" err="1">
                          <a:latin typeface="Gill Sans MT"/>
                        </a:rPr>
                        <a:t>steigen</a:t>
                      </a:r>
                      <a:br>
                        <a:rPr lang="en-US" sz="1800" b="0" i="0" u="none" strike="noStrike" noProof="0" dirty="0">
                          <a:latin typeface="Gill Sans MT"/>
                        </a:rPr>
                      </a:br>
                      <a:r>
                        <a:rPr lang="en-US" sz="1800" b="0" i="0" u="none" strike="noStrike" noProof="0" dirty="0">
                          <a:latin typeface="Gill Sans MT"/>
                        </a:rPr>
                        <a:t>je </a:t>
                      </a:r>
                      <a:r>
                        <a:rPr lang="en-US" sz="1800" b="0" i="0" u="none" strike="noStrike" noProof="0" dirty="0" err="1">
                          <a:latin typeface="Gill Sans MT"/>
                        </a:rPr>
                        <a:t>komplexer</a:t>
                      </a:r>
                      <a:r>
                        <a:rPr lang="en-US" sz="1800" b="0" i="0" u="none" strike="noStrike" noProof="0" dirty="0">
                          <a:latin typeface="Gill Sans MT"/>
                        </a:rPr>
                        <a:t> das Projekt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676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Gill Sans MT"/>
                        </a:rPr>
                        <a:t>Kurze</a:t>
                      </a:r>
                      <a:r>
                        <a:rPr lang="en-US" sz="1800" b="0" i="0" u="none" strike="noStrike" noProof="0" dirty="0">
                          <a:latin typeface="Gill Sans MT"/>
                        </a:rPr>
                        <a:t> </a:t>
                      </a:r>
                      <a:r>
                        <a:rPr lang="en-US" sz="1800" b="0" i="0" u="none" strike="noStrike" noProof="0" dirty="0" err="1">
                          <a:latin typeface="Gill Sans MT"/>
                        </a:rPr>
                        <a:t>Entwicklungszyklen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/>
                        <a:t>Mögliche</a:t>
                      </a:r>
                      <a:r>
                        <a:rPr lang="en-US" sz="1800" b="0" i="0" u="none" strike="noStrike" noProof="0" dirty="0"/>
                        <a:t> </a:t>
                      </a:r>
                      <a:r>
                        <a:rPr lang="en-US" sz="1800" b="0" i="0" u="none" strike="noStrike" noProof="0" dirty="0" err="1"/>
                        <a:t>Herstellerabhängigkeit</a:t>
                      </a:r>
                      <a:endParaRPr 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50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Gill Sans MT"/>
                        </a:rPr>
                        <a:t>Schnelle Kreation </a:t>
                      </a:r>
                      <a:r>
                        <a:rPr lang="en-US" sz="1800" b="0" i="0" u="none" strike="noStrike" noProof="0" dirty="0" err="1">
                          <a:latin typeface="Gill Sans MT"/>
                        </a:rPr>
                        <a:t>z.B.</a:t>
                      </a:r>
                      <a:r>
                        <a:rPr lang="en-US" sz="1800" b="0" i="0" u="none" strike="noStrike" noProof="0" dirty="0">
                          <a:latin typeface="Gill Sans MT"/>
                        </a:rPr>
                        <a:t> </a:t>
                      </a:r>
                      <a:r>
                        <a:rPr lang="en-US" sz="1800" b="0" i="0" u="none" strike="noStrike" noProof="0" dirty="0" err="1">
                          <a:latin typeface="Gill Sans MT"/>
                        </a:rPr>
                        <a:t>eines</a:t>
                      </a:r>
                      <a:r>
                        <a:rPr lang="en-US" sz="1800" b="0" i="0" u="none" strike="noStrike" noProof="0" dirty="0">
                          <a:latin typeface="Gill Sans MT"/>
                        </a:rPr>
                        <a:t> MVP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Sicherheitsbedenken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bzgl</a:t>
                      </a:r>
                      <a:r>
                        <a:rPr lang="en-US" dirty="0"/>
                        <a:t>. des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22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678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77E4-0492-6DED-9922-9562E77C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Low-code im Kontext von Business-</a:t>
            </a:r>
            <a:r>
              <a:rPr lang="de-DE" err="1"/>
              <a:t>analytics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35E4-9F1D-4C9B-F6B3-C705F3D74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23932"/>
            <a:ext cx="11029615" cy="333486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de-DE" sz="2400"/>
          </a:p>
          <a:p>
            <a:pPr marL="899795" lvl="2" indent="-269875">
              <a:buFont typeface="Wingdings 2"/>
            </a:pPr>
            <a:r>
              <a:rPr lang="de-DE" sz="1800" dirty="0"/>
              <a:t>Mit Hilfe einer Low-Code Applikation können </a:t>
            </a:r>
            <a:r>
              <a:rPr lang="de-DE" sz="1800" dirty="0" err="1"/>
              <a:t>Machine</a:t>
            </a:r>
            <a:r>
              <a:rPr lang="de-DE" sz="1800" dirty="0"/>
              <a:t> Learning Modelle trainiert werden.</a:t>
            </a:r>
          </a:p>
          <a:p>
            <a:pPr marL="899795" lvl="2" indent="-269875">
              <a:buFont typeface="Wingdings 2"/>
            </a:pPr>
            <a:r>
              <a:rPr lang="de-DE" sz="1800" dirty="0"/>
              <a:t>Automatische </a:t>
            </a:r>
            <a:r>
              <a:rPr lang="de-DE" sz="1800" dirty="0" err="1"/>
              <a:t>Machine</a:t>
            </a:r>
            <a:r>
              <a:rPr lang="de-DE" sz="1800" dirty="0"/>
              <a:t> Learning Modelle haben starre Rahmenbedingungen mit wenig </a:t>
            </a:r>
            <a:br>
              <a:rPr lang="de-DE" sz="1800" dirty="0"/>
            </a:br>
            <a:r>
              <a:rPr lang="de-DE" sz="1800" dirty="0"/>
              <a:t>Handlungsrahmen.</a:t>
            </a:r>
          </a:p>
          <a:p>
            <a:pPr marL="899795" lvl="2" indent="-269875">
              <a:buFont typeface="Wingdings 2"/>
            </a:pPr>
            <a:r>
              <a:rPr lang="en-US" sz="1800" dirty="0"/>
              <a:t>Eine Low-Code </a:t>
            </a:r>
            <a:r>
              <a:rPr lang="en-US" sz="1800" dirty="0" err="1"/>
              <a:t>Lösung</a:t>
            </a:r>
            <a:r>
              <a:rPr lang="en-US" sz="1800" dirty="0"/>
              <a:t> </a:t>
            </a:r>
            <a:r>
              <a:rPr lang="en-US" sz="1800" dirty="0" err="1"/>
              <a:t>benutzt</a:t>
            </a:r>
            <a:r>
              <a:rPr lang="en-US" sz="1800" dirty="0"/>
              <a:t> </a:t>
            </a:r>
            <a:r>
              <a:rPr lang="en-US" sz="1800" dirty="0" err="1"/>
              <a:t>ein</a:t>
            </a:r>
            <a:r>
              <a:rPr lang="en-US" sz="1800" dirty="0"/>
              <a:t> ML Modell um die Daten </a:t>
            </a:r>
            <a:r>
              <a:rPr lang="en-US" sz="1800" dirty="0" err="1"/>
              <a:t>zu</a:t>
            </a:r>
            <a:r>
              <a:rPr lang="en-US" sz="1800" dirty="0"/>
              <a:t> </a:t>
            </a:r>
            <a:r>
              <a:rPr lang="en-US" sz="1800" dirty="0" err="1"/>
              <a:t>verarbeiten</a:t>
            </a:r>
            <a:r>
              <a:rPr lang="en-US" sz="1800" dirty="0"/>
              <a:t>, </a:t>
            </a:r>
            <a:r>
              <a:rPr lang="en-US" sz="1800" dirty="0" err="1"/>
              <a:t>ist</a:t>
            </a:r>
            <a:r>
              <a:rPr lang="en-US" sz="1800" dirty="0"/>
              <a:t> </a:t>
            </a:r>
            <a:r>
              <a:rPr lang="en-US" sz="1800" dirty="0" err="1"/>
              <a:t>aber</a:t>
            </a:r>
            <a:r>
              <a:rPr lang="en-US" sz="1800" dirty="0"/>
              <a:t> </a:t>
            </a:r>
            <a:r>
              <a:rPr lang="en-US" sz="1800" dirty="0" err="1"/>
              <a:t>flexibler</a:t>
            </a:r>
            <a:br>
              <a:rPr lang="en-US" sz="1800" dirty="0"/>
            </a:br>
            <a:r>
              <a:rPr lang="en-US" sz="1800" dirty="0" err="1"/>
              <a:t>als</a:t>
            </a:r>
            <a:r>
              <a:rPr lang="en-US" sz="1800" dirty="0"/>
              <a:t> das </a:t>
            </a:r>
            <a:r>
              <a:rPr lang="en-US" sz="1800" dirty="0" err="1"/>
              <a:t>reine</a:t>
            </a:r>
            <a:r>
              <a:rPr lang="en-US" sz="1800" dirty="0"/>
              <a:t> </a:t>
            </a:r>
            <a:r>
              <a:rPr lang="en-US" sz="1800" dirty="0" err="1"/>
              <a:t>automatische</a:t>
            </a:r>
            <a:r>
              <a:rPr lang="en-US" sz="1800" dirty="0"/>
              <a:t> ML</a:t>
            </a:r>
          </a:p>
          <a:p>
            <a:pPr marL="899795" lvl="2" indent="-269875"/>
            <a:endParaRPr lang="de-DE"/>
          </a:p>
          <a:p>
            <a:pPr marL="899795" lvl="2" indent="-269875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9F11D5-C362-480C-7775-D328325EA1E7}"/>
              </a:ext>
            </a:extLst>
          </p:cNvPr>
          <p:cNvSpPr txBox="1"/>
          <p:nvPr/>
        </p:nvSpPr>
        <p:spPr>
          <a:xfrm>
            <a:off x="581697" y="1933978"/>
            <a:ext cx="6933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ea typeface="+mn-lt"/>
                <a:cs typeface="+mn-lt"/>
              </a:rPr>
              <a:t>Wie Low-Code Data Science unterstützen kann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951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77E4-0492-6DED-9922-9562E77C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Low-code im Kontext von Business-</a:t>
            </a:r>
            <a:r>
              <a:rPr lang="de-DE" err="1"/>
              <a:t>analytics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35E4-9F1D-4C9B-F6B3-C705F3D74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23932"/>
            <a:ext cx="11029615" cy="333486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de-DE" sz="2400"/>
          </a:p>
          <a:p>
            <a:pPr marL="899795" lvl="2" indent="-269875">
              <a:buFont typeface="Wingdings 2"/>
            </a:pPr>
            <a:endParaRPr lang="de-DE" sz="1800" dirty="0"/>
          </a:p>
          <a:p>
            <a:pPr marL="899795" lvl="2" indent="-269875"/>
            <a:endParaRPr lang="de-DE"/>
          </a:p>
          <a:p>
            <a:pPr marL="899795" lvl="2" indent="-269875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9F11D5-C362-480C-7775-D328325EA1E7}"/>
              </a:ext>
            </a:extLst>
          </p:cNvPr>
          <p:cNvSpPr txBox="1"/>
          <p:nvPr/>
        </p:nvSpPr>
        <p:spPr>
          <a:xfrm>
            <a:off x="581697" y="1933978"/>
            <a:ext cx="6933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ea typeface="+mn-lt"/>
                <a:cs typeface="+mn-lt"/>
              </a:rPr>
              <a:t>Wie Low-Code Data Science unterstützen kann </a:t>
            </a:r>
            <a:endParaRPr 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CF1DC688-5773-CB0D-6DC1-EF816C31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70" y="2523518"/>
            <a:ext cx="6635578" cy="373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1815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3_TF56390039_Win32" id="{9709D5E4-7F03-464B-BC5A-695B9021A4D3}" vid="{EED2F974-933F-49F2-9C8F-8219E694BCE8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60D3A6D8095F045B43A5948B2C1A15B" ma:contentTypeVersion="11" ma:contentTypeDescription="Ein neues Dokument erstellen." ma:contentTypeScope="" ma:versionID="f728167cfc1df0e260c4818ed7848d2c">
  <xsd:schema xmlns:xsd="http://www.w3.org/2001/XMLSchema" xmlns:xs="http://www.w3.org/2001/XMLSchema" xmlns:p="http://schemas.microsoft.com/office/2006/metadata/properties" xmlns:ns3="7cfb667e-932b-4e00-a644-16b6629ece60" targetNamespace="http://schemas.microsoft.com/office/2006/metadata/properties" ma:root="true" ma:fieldsID="f0328ca9064f6f467de5891666985532" ns3:_="">
    <xsd:import namespace="7cfb667e-932b-4e00-a644-16b6629ece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fb667e-932b-4e00-a644-16b6629ece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B5BE49B-DF1E-4C34-930A-4068F1D256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210EF1-14B3-4B44-84C5-CB8614FA981D}">
  <ds:schemaRefs>
    <ds:schemaRef ds:uri="7cfb667e-932b-4e00-a644-16b6629ece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75E99AF-0B5C-4FC1-81CC-9B1F57506593}">
  <ds:schemaRefs>
    <ds:schemaRef ds:uri="7cfb667e-932b-4e00-a644-16b6629ece6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„Technisch“</Template>
  <Application>Microsoft Office PowerPoint</Application>
  <PresentationFormat>Widescreen</PresentationFormat>
  <Slides>29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Dividende</vt:lpstr>
      <vt:lpstr>Low-Code-realisierung von business analytics-projekten</vt:lpstr>
      <vt:lpstr>Agenda</vt:lpstr>
      <vt:lpstr>Low-code im Kontext von Business-analytics</vt:lpstr>
      <vt:lpstr>Low-code im Kontext von Business-analytics</vt:lpstr>
      <vt:lpstr>Low-code im Kontext von Business-analytics</vt:lpstr>
      <vt:lpstr>Low-code im Kontext von Business-analytics</vt:lpstr>
      <vt:lpstr>Low-code im Kontext von Business-analytics</vt:lpstr>
      <vt:lpstr>Low-code im Kontext von Business-analytics</vt:lpstr>
      <vt:lpstr>Low-code im Kontext von Business-analytics</vt:lpstr>
      <vt:lpstr>Low-code im unternehmen </vt:lpstr>
      <vt:lpstr>Low-code im unternehmen </vt:lpstr>
      <vt:lpstr>Low-code im unternehmen </vt:lpstr>
      <vt:lpstr>Low-code im unternehmen </vt:lpstr>
      <vt:lpstr>Low-code im unternehmen </vt:lpstr>
      <vt:lpstr>Low-code im unternehmen </vt:lpstr>
      <vt:lpstr>Low-code im unternehmen </vt:lpstr>
      <vt:lpstr>Low-code im unternehmen </vt:lpstr>
      <vt:lpstr>Low-code im unternehmen </vt:lpstr>
      <vt:lpstr>Low-code im unternehmen </vt:lpstr>
      <vt:lpstr>Low-code im unternehmen </vt:lpstr>
      <vt:lpstr>Grenzen von low-code-entwicklungsplattformen</vt:lpstr>
      <vt:lpstr>Live-demo</vt:lpstr>
      <vt:lpstr>Szenario des Prototyps Power App</vt:lpstr>
      <vt:lpstr>Entwicklungsablauf von Power Apps</vt:lpstr>
      <vt:lpstr>Datenbank mit Azure SQL</vt:lpstr>
      <vt:lpstr>Diagramm mit Power BI</vt:lpstr>
      <vt:lpstr>Anwendung mit Power Apps</vt:lpstr>
      <vt:lpstr>Alle Bildschirme im Überblick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Low-Code-realisierung von business analytics-projekten</dc:title>
  <dc:creator>Louis Punak</dc:creator>
  <cp:revision>383</cp:revision>
  <dcterms:created xsi:type="dcterms:W3CDTF">2022-06-26T21:34:03Z</dcterms:created>
  <dcterms:modified xsi:type="dcterms:W3CDTF">2022-06-28T17:27:32Z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0x010100B60D3A6D8095F045B43A5948B2C1A15B</vt:lpwstr>
  </property>
</Properties>
</file>